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9" r:id="rId19"/>
    <p:sldId id="280" r:id="rId20"/>
    <p:sldId id="281" r:id="rId2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435"/>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82444" autoAdjust="0"/>
  </p:normalViewPr>
  <p:slideViewPr>
    <p:cSldViewPr snapToGrid="0">
      <p:cViewPr varScale="1">
        <p:scale>
          <a:sx n="105" d="100"/>
          <a:sy n="105" d="100"/>
        </p:scale>
        <p:origin x="174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5" d="100"/>
          <a:sy n="115" d="100"/>
        </p:scale>
        <p:origin x="12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32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DBB936B3-8F02-455C-B5E2-F701EADF7A2F}" type="datetimeFigureOut">
              <a:rPr lang="en-GB" smtClean="0"/>
              <a:t>07/08/2024</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941214E0-6071-4EC0-B016-F7769EABD57C}" type="slidenum">
              <a:rPr lang="en-GB" smtClean="0"/>
              <a:t>‹#›</a:t>
            </a:fld>
            <a:endParaRPr lang="en-GB"/>
          </a:p>
        </p:txBody>
      </p:sp>
    </p:spTree>
    <p:extLst>
      <p:ext uri="{BB962C8B-B14F-4D97-AF65-F5344CB8AC3E}">
        <p14:creationId xmlns:p14="http://schemas.microsoft.com/office/powerpoint/2010/main" val="143312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Toilets.</a:t>
            </a:r>
          </a:p>
          <a:p>
            <a:r>
              <a:rPr lang="en-GB" dirty="0"/>
              <a:t>Fire Alarm / Exits</a:t>
            </a:r>
          </a:p>
          <a:p>
            <a:r>
              <a:rPr lang="en-GB" dirty="0"/>
              <a:t>Phones.</a:t>
            </a:r>
          </a:p>
          <a:p>
            <a:r>
              <a:rPr lang="en-GB" dirty="0"/>
              <a:t>Breaks.</a:t>
            </a:r>
          </a:p>
          <a:p>
            <a:r>
              <a:rPr lang="en-GB" dirty="0"/>
              <a:t>Duration.</a:t>
            </a:r>
          </a:p>
          <a:p>
            <a:endParaRPr lang="en-GB" dirty="0"/>
          </a:p>
          <a:p>
            <a:r>
              <a:rPr lang="en-GB" dirty="0"/>
              <a:t>Going to cover what do we mean by “Five Star” and how do we achieve it.</a:t>
            </a:r>
          </a:p>
        </p:txBody>
      </p:sp>
      <p:sp>
        <p:nvSpPr>
          <p:cNvPr id="4" name="Slide Number Placeholder 3"/>
          <p:cNvSpPr>
            <a:spLocks noGrp="1"/>
          </p:cNvSpPr>
          <p:nvPr>
            <p:ph type="sldNum" sz="quarter" idx="5"/>
          </p:nvPr>
        </p:nvSpPr>
        <p:spPr/>
        <p:txBody>
          <a:bodyPr/>
          <a:lstStyle/>
          <a:p>
            <a:fld id="{941214E0-6071-4EC0-B016-F7769EABD57C}" type="slidenum">
              <a:rPr lang="en-GB" smtClean="0"/>
              <a:t>1</a:t>
            </a:fld>
            <a:endParaRPr lang="en-GB"/>
          </a:p>
        </p:txBody>
      </p:sp>
    </p:spTree>
    <p:extLst>
      <p:ext uri="{BB962C8B-B14F-4D97-AF65-F5344CB8AC3E}">
        <p14:creationId xmlns:p14="http://schemas.microsoft.com/office/powerpoint/2010/main" val="40272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should divide the room into groups and have them write as many words to describe “five-star” as possible in 5 minutes. Then share the lists of words.</a:t>
            </a:r>
          </a:p>
          <a:p>
            <a:r>
              <a:rPr lang="en-GB" dirty="0"/>
              <a:t>Alternative, in smaller groups rotate around the group asking for different words until no more can be thought of.</a:t>
            </a:r>
          </a:p>
          <a:p>
            <a:endParaRPr lang="en-GB" dirty="0"/>
          </a:p>
          <a:p>
            <a:r>
              <a:rPr lang="en-GB" dirty="0"/>
              <a:t>First list of words (4 columns) can all be used to replace “five-star” and might be used to describe a five-star experience. We should be able to describe ourselves using these words.</a:t>
            </a:r>
          </a:p>
          <a:p>
            <a:endParaRPr lang="en-GB" dirty="0"/>
          </a:p>
          <a:p>
            <a:r>
              <a:rPr lang="en-GB" dirty="0"/>
              <a:t>Second list of words (5</a:t>
            </a:r>
            <a:r>
              <a:rPr lang="en-GB" baseline="30000" dirty="0"/>
              <a:t>th</a:t>
            </a:r>
            <a:r>
              <a:rPr lang="en-GB" dirty="0"/>
              <a:t> column) can be used to describe a five-star experience. They are important as they reinforce what “five-star” is.</a:t>
            </a:r>
          </a:p>
          <a:p>
            <a:endParaRPr lang="en-GB" dirty="0"/>
          </a:p>
          <a:p>
            <a:r>
              <a:rPr lang="en-GB" dirty="0"/>
              <a:t>By the end of this slide the class should understand what we consider “five-star” to mean.</a:t>
            </a:r>
          </a:p>
        </p:txBody>
      </p:sp>
      <p:sp>
        <p:nvSpPr>
          <p:cNvPr id="4" name="Slide Number Placeholder 3"/>
          <p:cNvSpPr>
            <a:spLocks noGrp="1"/>
          </p:cNvSpPr>
          <p:nvPr>
            <p:ph type="sldNum" sz="quarter" idx="5"/>
          </p:nvPr>
        </p:nvSpPr>
        <p:spPr/>
        <p:txBody>
          <a:bodyPr/>
          <a:lstStyle/>
          <a:p>
            <a:fld id="{941214E0-6071-4EC0-B016-F7769EABD57C}" type="slidenum">
              <a:rPr lang="en-GB" smtClean="0"/>
              <a:t>2</a:t>
            </a:fld>
            <a:endParaRPr lang="en-GB"/>
          </a:p>
        </p:txBody>
      </p:sp>
    </p:spTree>
    <p:extLst>
      <p:ext uri="{BB962C8B-B14F-4D97-AF65-F5344CB8AC3E}">
        <p14:creationId xmlns:p14="http://schemas.microsoft.com/office/powerpoint/2010/main" val="310300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Visit Scotland. Assessed by one person. On one day. Defined set of criteria. We know what we need to do. We do not know when they will assess us. Rating is public if we want it to be.</a:t>
            </a:r>
          </a:p>
          <a:p>
            <a:endParaRPr lang="en-GB" dirty="0"/>
          </a:p>
          <a:p>
            <a:r>
              <a:rPr lang="en-GB" dirty="0"/>
              <a:t>The internet. Facebook, Trustpilot, Trip advisor, Google, Yelp. We are assessed potentially by everyone, every day. We do not know what people measure us against. Ratings and opinions are public.</a:t>
            </a:r>
          </a:p>
          <a:p>
            <a:endParaRPr lang="en-GB" dirty="0"/>
          </a:p>
          <a:p>
            <a:r>
              <a:rPr lang="en-GB" dirty="0"/>
              <a:t>Mystery customers. Used by us to assess our service according to criteria we ask to be checked. Results are private.</a:t>
            </a:r>
          </a:p>
        </p:txBody>
      </p:sp>
      <p:sp>
        <p:nvSpPr>
          <p:cNvPr id="4" name="Slide Number Placeholder 3"/>
          <p:cNvSpPr>
            <a:spLocks noGrp="1"/>
          </p:cNvSpPr>
          <p:nvPr>
            <p:ph type="sldNum" sz="quarter" idx="5"/>
          </p:nvPr>
        </p:nvSpPr>
        <p:spPr/>
        <p:txBody>
          <a:bodyPr/>
          <a:lstStyle/>
          <a:p>
            <a:fld id="{941214E0-6071-4EC0-B016-F7769EABD57C}" type="slidenum">
              <a:rPr lang="en-GB" smtClean="0"/>
              <a:t>3</a:t>
            </a:fld>
            <a:endParaRPr lang="en-GB"/>
          </a:p>
        </p:txBody>
      </p:sp>
    </p:spTree>
    <p:extLst>
      <p:ext uri="{BB962C8B-B14F-4D97-AF65-F5344CB8AC3E}">
        <p14:creationId xmlns:p14="http://schemas.microsoft.com/office/powerpoint/2010/main" val="160785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introduces the idea that there are many elements that go toward achieving five-star status. Ultimately though it is down to people. People make the difference. Recognising this and what part we each have to play is key.</a:t>
            </a:r>
          </a:p>
        </p:txBody>
      </p:sp>
      <p:sp>
        <p:nvSpPr>
          <p:cNvPr id="4" name="Slide Number Placeholder 3"/>
          <p:cNvSpPr>
            <a:spLocks noGrp="1"/>
          </p:cNvSpPr>
          <p:nvPr>
            <p:ph type="sldNum" sz="quarter" idx="5"/>
          </p:nvPr>
        </p:nvSpPr>
        <p:spPr/>
        <p:txBody>
          <a:bodyPr/>
          <a:lstStyle/>
          <a:p>
            <a:fld id="{941214E0-6071-4EC0-B016-F7769EABD57C}" type="slidenum">
              <a:rPr lang="en-GB" smtClean="0"/>
              <a:t>4</a:t>
            </a:fld>
            <a:endParaRPr lang="en-GB"/>
          </a:p>
        </p:txBody>
      </p:sp>
    </p:spTree>
    <p:extLst>
      <p:ext uri="{BB962C8B-B14F-4D97-AF65-F5344CB8AC3E}">
        <p14:creationId xmlns:p14="http://schemas.microsoft.com/office/powerpoint/2010/main" val="357088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a:t>
            </a:r>
            <a:r>
              <a:rPr lang="en-GB" baseline="30000" dirty="0"/>
              <a:t>th</a:t>
            </a:r>
            <a:r>
              <a:rPr lang="en-GB" dirty="0"/>
              <a:t> century Indian Buddhist scholar </a:t>
            </a:r>
            <a:r>
              <a:rPr lang="en-GB" dirty="0" err="1"/>
              <a:t>Shantideva</a:t>
            </a:r>
            <a:r>
              <a:rPr lang="en-GB" dirty="0"/>
              <a:t> of the ancient Nalanda university.</a:t>
            </a:r>
          </a:p>
          <a:p>
            <a:endParaRPr lang="en-GB" dirty="0"/>
          </a:p>
          <a:p>
            <a:r>
              <a:rPr lang="en-GB" dirty="0"/>
              <a:t>1933 Winnifred Crane </a:t>
            </a:r>
            <a:r>
              <a:rPr lang="en-GB" dirty="0" err="1"/>
              <a:t>Wygal</a:t>
            </a:r>
            <a:r>
              <a:rPr lang="en-GB" dirty="0"/>
              <a:t>.</a:t>
            </a:r>
          </a:p>
          <a:p>
            <a:endParaRPr lang="en-GB" dirty="0"/>
          </a:p>
          <a:p>
            <a:r>
              <a:rPr lang="en-GB" dirty="0"/>
              <a:t>Two poems to introduce that having recognised five-star is a condition achieved by many people there are elements we have no direct control over and we should act to make positive change to those things we can.</a:t>
            </a:r>
          </a:p>
        </p:txBody>
      </p:sp>
      <p:sp>
        <p:nvSpPr>
          <p:cNvPr id="4" name="Slide Number Placeholder 3"/>
          <p:cNvSpPr>
            <a:spLocks noGrp="1"/>
          </p:cNvSpPr>
          <p:nvPr>
            <p:ph type="sldNum" sz="quarter" idx="5"/>
          </p:nvPr>
        </p:nvSpPr>
        <p:spPr/>
        <p:txBody>
          <a:bodyPr/>
          <a:lstStyle/>
          <a:p>
            <a:fld id="{941214E0-6071-4EC0-B016-F7769EABD57C}" type="slidenum">
              <a:rPr lang="en-GB" smtClean="0"/>
              <a:t>5</a:t>
            </a:fld>
            <a:endParaRPr lang="en-GB"/>
          </a:p>
        </p:txBody>
      </p:sp>
    </p:spTree>
    <p:extLst>
      <p:ext uri="{BB962C8B-B14F-4D97-AF65-F5344CB8AC3E}">
        <p14:creationId xmlns:p14="http://schemas.microsoft.com/office/powerpoint/2010/main" val="254706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Broadly speaking these are the five areas Visit Scotland score us on that we have direct control over.</a:t>
            </a:r>
          </a:p>
          <a:p>
            <a:endParaRPr lang="en-GB" dirty="0"/>
          </a:p>
          <a:p>
            <a:r>
              <a:rPr lang="en-GB" dirty="0"/>
              <a:t>Each is as important as the others and all need to be top scores to make up for areas we cannot score highly in.</a:t>
            </a:r>
          </a:p>
        </p:txBody>
      </p:sp>
      <p:sp>
        <p:nvSpPr>
          <p:cNvPr id="4" name="Slide Number Placeholder 3"/>
          <p:cNvSpPr>
            <a:spLocks noGrp="1"/>
          </p:cNvSpPr>
          <p:nvPr>
            <p:ph type="sldNum" sz="quarter" idx="5"/>
          </p:nvPr>
        </p:nvSpPr>
        <p:spPr/>
        <p:txBody>
          <a:bodyPr/>
          <a:lstStyle/>
          <a:p>
            <a:fld id="{941214E0-6071-4EC0-B016-F7769EABD57C}" type="slidenum">
              <a:rPr lang="en-GB" smtClean="0"/>
              <a:t>6</a:t>
            </a:fld>
            <a:endParaRPr lang="en-GB"/>
          </a:p>
        </p:txBody>
      </p:sp>
    </p:spTree>
    <p:extLst>
      <p:ext uri="{BB962C8B-B14F-4D97-AF65-F5344CB8AC3E}">
        <p14:creationId xmlns:p14="http://schemas.microsoft.com/office/powerpoint/2010/main" val="339019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Toilets.</a:t>
            </a:r>
          </a:p>
          <a:p>
            <a:r>
              <a:rPr lang="en-GB" dirty="0"/>
              <a:t>Fire Alarm / Exits</a:t>
            </a:r>
          </a:p>
          <a:p>
            <a:r>
              <a:rPr lang="en-GB" dirty="0"/>
              <a:t>Phones.</a:t>
            </a:r>
          </a:p>
          <a:p>
            <a:r>
              <a:rPr lang="en-GB" dirty="0"/>
              <a:t>Breaks.</a:t>
            </a:r>
          </a:p>
          <a:p>
            <a:r>
              <a:rPr lang="en-GB" dirty="0"/>
              <a:t>Duration.</a:t>
            </a:r>
          </a:p>
          <a:p>
            <a:endParaRPr lang="en-GB" dirty="0"/>
          </a:p>
          <a:p>
            <a:r>
              <a:rPr lang="en-GB" dirty="0"/>
              <a:t>Going to cover what do we mean by “Five Star” and how do we achieve it.</a:t>
            </a:r>
          </a:p>
        </p:txBody>
      </p:sp>
      <p:sp>
        <p:nvSpPr>
          <p:cNvPr id="4" name="Slide Number Placeholder 3"/>
          <p:cNvSpPr>
            <a:spLocks noGrp="1"/>
          </p:cNvSpPr>
          <p:nvPr>
            <p:ph type="sldNum" sz="quarter" idx="5"/>
          </p:nvPr>
        </p:nvSpPr>
        <p:spPr/>
        <p:txBody>
          <a:bodyPr/>
          <a:lstStyle/>
          <a:p>
            <a:fld id="{941214E0-6071-4EC0-B016-F7769EABD57C}" type="slidenum">
              <a:rPr lang="en-GB" smtClean="0"/>
              <a:t>20</a:t>
            </a:fld>
            <a:endParaRPr lang="en-GB"/>
          </a:p>
        </p:txBody>
      </p:sp>
    </p:spTree>
    <p:extLst>
      <p:ext uri="{BB962C8B-B14F-4D97-AF65-F5344CB8AC3E}">
        <p14:creationId xmlns:p14="http://schemas.microsoft.com/office/powerpoint/2010/main" val="281074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25C9-1A7E-C029-16F6-C4C91369CD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E432BD-1128-592F-15CA-32F303F22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6A3BEC-2752-728D-C635-E5110595654C}"/>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5" name="Footer Placeholder 4">
            <a:extLst>
              <a:ext uri="{FF2B5EF4-FFF2-40B4-BE49-F238E27FC236}">
                <a16:creationId xmlns:a16="http://schemas.microsoft.com/office/drawing/2014/main" id="{821B9466-222F-5139-8CAC-2120B7707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CE0D20-36A5-C1BB-B4F7-3093D9FFBC82}"/>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12777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37B4-19E9-177B-0FD0-A5C3F3268E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9A0E53-08B9-09CD-EA08-B091FC26C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04FA6-C15C-5038-33D7-D067F837DAB4}"/>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5" name="Footer Placeholder 4">
            <a:extLst>
              <a:ext uri="{FF2B5EF4-FFF2-40B4-BE49-F238E27FC236}">
                <a16:creationId xmlns:a16="http://schemas.microsoft.com/office/drawing/2014/main" id="{1CA5CA3B-6DB8-5B8E-11A6-9947EB8BF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C7EE2-E56B-43E8-56EF-550246A7CEB2}"/>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279458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F0C5A-FB75-1260-B3C4-86C30D1B1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15A1D6-DBE9-4769-9485-773B9CBE5F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7A03F-7934-1095-963F-B87D4D5E99B3}"/>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5" name="Footer Placeholder 4">
            <a:extLst>
              <a:ext uri="{FF2B5EF4-FFF2-40B4-BE49-F238E27FC236}">
                <a16:creationId xmlns:a16="http://schemas.microsoft.com/office/drawing/2014/main" id="{9D8A7128-1032-E50A-2BA6-008C46E4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2E713-0146-133A-5D30-2FB3FA111216}"/>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5684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7785-68E0-15AB-A08D-9A6AE79450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217CAF-0F4B-4910-9708-E3D87686FA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A79B0-4B3D-BFFF-A6C8-A56B5497D8D3}"/>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5" name="Footer Placeholder 4">
            <a:extLst>
              <a:ext uri="{FF2B5EF4-FFF2-40B4-BE49-F238E27FC236}">
                <a16:creationId xmlns:a16="http://schemas.microsoft.com/office/drawing/2014/main" id="{F78923BE-F517-1B0B-1071-7B1DE282A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A314A-F741-375D-BF12-8C19B26009E9}"/>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366404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1AC6-A378-84DE-776E-773B5E4B73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652CC5-CA8C-5E88-8988-46EA81125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56534-0032-AD79-1FB4-F25A3CEAE12D}"/>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5" name="Footer Placeholder 4">
            <a:extLst>
              <a:ext uri="{FF2B5EF4-FFF2-40B4-BE49-F238E27FC236}">
                <a16:creationId xmlns:a16="http://schemas.microsoft.com/office/drawing/2014/main" id="{1F9A6158-A6AC-F781-ED71-71F79DE86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89F47-E80A-5C74-E88B-0A2D59DC3B13}"/>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5498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90A9-C7A5-9040-60C9-52FD0BA1B1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E2DC5E-02E2-B547-FA9C-8D11BC217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C6D8CF-54B2-FD2D-7F7B-99A6B9204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775EF8-4B4A-7B3F-1E7F-76A79BA7DEC0}"/>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6" name="Footer Placeholder 5">
            <a:extLst>
              <a:ext uri="{FF2B5EF4-FFF2-40B4-BE49-F238E27FC236}">
                <a16:creationId xmlns:a16="http://schemas.microsoft.com/office/drawing/2014/main" id="{624C8202-7597-335F-A6B8-4C9E6744E2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CEE9C6-24BC-A113-2943-B57A27F7C3E3}"/>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206713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FD33-8908-3F45-A542-AA1CF882AF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6E27EE-9BB6-71EE-5558-6BDCFC983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2A2C1-D4C3-23E6-2D66-B9E20E1A5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4E180C-4EEF-0D3A-3894-C24CD563C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936C4F-8906-6DFB-5618-37ADA3C1F0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0DB7BB-5E23-5DF6-70B5-875FA594BA56}"/>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8" name="Footer Placeholder 7">
            <a:extLst>
              <a:ext uri="{FF2B5EF4-FFF2-40B4-BE49-F238E27FC236}">
                <a16:creationId xmlns:a16="http://schemas.microsoft.com/office/drawing/2014/main" id="{E02B09D3-E39D-DAAD-9D4F-75F6FA720B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6C1381-2145-C391-9EC8-1D2A2F8D24F2}"/>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265734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CF79-BDDA-5647-4214-606058E4BE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EBE044-69B7-1E31-5C3C-AB1CEF51D754}"/>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4" name="Footer Placeholder 3">
            <a:extLst>
              <a:ext uri="{FF2B5EF4-FFF2-40B4-BE49-F238E27FC236}">
                <a16:creationId xmlns:a16="http://schemas.microsoft.com/office/drawing/2014/main" id="{5EA58603-6820-0C45-6D0C-6C3AD8968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98A51F-EA0F-48C8-A62C-F7C71B4BE575}"/>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418521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BE3AD2-E7B4-C7C2-6046-668AA413896A}"/>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3" name="Footer Placeholder 2">
            <a:extLst>
              <a:ext uri="{FF2B5EF4-FFF2-40B4-BE49-F238E27FC236}">
                <a16:creationId xmlns:a16="http://schemas.microsoft.com/office/drawing/2014/main" id="{ADD5594E-02CB-6826-F062-6C969B43E4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368A8F-9B5A-9750-6A99-59C7E70CDF70}"/>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19803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41F7-466A-C540-A875-92F979C69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0A12BB-FA81-0A96-61BB-A7A6647C7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A5BAE0-1FE6-565A-E9F3-425E83B62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BE5E8-3B35-0724-A58C-EEAEFAFBB899}"/>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6" name="Footer Placeholder 5">
            <a:extLst>
              <a:ext uri="{FF2B5EF4-FFF2-40B4-BE49-F238E27FC236}">
                <a16:creationId xmlns:a16="http://schemas.microsoft.com/office/drawing/2014/main" id="{EFF960DF-3C32-FD7C-CBA6-D0095FD44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E13E47-D62D-F462-7EBD-6FFB41313288}"/>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10640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5ECF-A355-4285-C717-874A6961F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6B965-AD7C-9CE7-D18D-C07B37ACF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0781EB-923A-1D0F-E375-80CF2316E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8825A-353D-A0C0-9E8C-551DC3641B20}"/>
              </a:ext>
            </a:extLst>
          </p:cNvPr>
          <p:cNvSpPr>
            <a:spLocks noGrp="1"/>
          </p:cNvSpPr>
          <p:nvPr>
            <p:ph type="dt" sz="half" idx="10"/>
          </p:nvPr>
        </p:nvSpPr>
        <p:spPr/>
        <p:txBody>
          <a:bodyPr/>
          <a:lstStyle/>
          <a:p>
            <a:fld id="{B602C63C-C060-4C70-A382-DF5CA5C1B080}" type="datetimeFigureOut">
              <a:rPr lang="en-GB" smtClean="0"/>
              <a:t>07/08/2024</a:t>
            </a:fld>
            <a:endParaRPr lang="en-GB"/>
          </a:p>
        </p:txBody>
      </p:sp>
      <p:sp>
        <p:nvSpPr>
          <p:cNvPr id="6" name="Footer Placeholder 5">
            <a:extLst>
              <a:ext uri="{FF2B5EF4-FFF2-40B4-BE49-F238E27FC236}">
                <a16:creationId xmlns:a16="http://schemas.microsoft.com/office/drawing/2014/main" id="{66D04277-9257-9344-8E90-3CEEC4761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1B1698-0524-E57C-2748-DD0CDB91BE21}"/>
              </a:ext>
            </a:extLst>
          </p:cNvPr>
          <p:cNvSpPr>
            <a:spLocks noGrp="1"/>
          </p:cNvSpPr>
          <p:nvPr>
            <p:ph type="sldNum" sz="quarter" idx="12"/>
          </p:nvPr>
        </p:nvSpPr>
        <p:spPr/>
        <p:txBody>
          <a:bodyPr/>
          <a:lstStyle/>
          <a:p>
            <a:fld id="{EA0243D0-F61F-4050-BB72-5A936533B62E}" type="slidenum">
              <a:rPr lang="en-GB" smtClean="0"/>
              <a:t>‹#›</a:t>
            </a:fld>
            <a:endParaRPr lang="en-GB"/>
          </a:p>
        </p:txBody>
      </p:sp>
    </p:spTree>
    <p:extLst>
      <p:ext uri="{BB962C8B-B14F-4D97-AF65-F5344CB8AC3E}">
        <p14:creationId xmlns:p14="http://schemas.microsoft.com/office/powerpoint/2010/main" val="102112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63762-B0D5-D73E-6E9B-9C756F27C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ED2E36-CEEE-2BF1-614F-F74485066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2D52C-E90C-F74A-68A1-A1FF11D93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2C63C-C060-4C70-A382-DF5CA5C1B080}" type="datetimeFigureOut">
              <a:rPr lang="en-GB" smtClean="0"/>
              <a:t>07/08/2024</a:t>
            </a:fld>
            <a:endParaRPr lang="en-GB"/>
          </a:p>
        </p:txBody>
      </p:sp>
      <p:sp>
        <p:nvSpPr>
          <p:cNvPr id="5" name="Footer Placeholder 4">
            <a:extLst>
              <a:ext uri="{FF2B5EF4-FFF2-40B4-BE49-F238E27FC236}">
                <a16:creationId xmlns:a16="http://schemas.microsoft.com/office/drawing/2014/main" id="{4022BE99-C5D7-8BF9-76B1-E59C66C5B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965BFF-FF01-BA13-29B3-0E38D5DED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243D0-F61F-4050-BB72-5A936533B62E}" type="slidenum">
              <a:rPr lang="en-GB" smtClean="0"/>
              <a:t>‹#›</a:t>
            </a:fld>
            <a:endParaRPr lang="en-GB"/>
          </a:p>
        </p:txBody>
      </p:sp>
    </p:spTree>
    <p:extLst>
      <p:ext uri="{BB962C8B-B14F-4D97-AF65-F5344CB8AC3E}">
        <p14:creationId xmlns:p14="http://schemas.microsoft.com/office/powerpoint/2010/main" val="97409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331687-E4B0-76DE-8493-4497CCD7A4DA}"/>
              </a:ext>
            </a:extLst>
          </p:cNvPr>
          <p:cNvSpPr/>
          <p:nvPr/>
        </p:nvSpPr>
        <p:spPr>
          <a:xfrm>
            <a:off x="4572" y="0"/>
            <a:ext cx="12187428" cy="6858000"/>
          </a:xfrm>
          <a:prstGeom prst="rect">
            <a:avLst/>
          </a:prstGeom>
          <a:solidFill>
            <a:srgbClr val="2824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logo with white text&#10;&#10;Description automatically generated">
            <a:extLst>
              <a:ext uri="{FF2B5EF4-FFF2-40B4-BE49-F238E27FC236}">
                <a16:creationId xmlns:a16="http://schemas.microsoft.com/office/drawing/2014/main" id="{CCACF428-5AF1-9BB1-66D7-795D61392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Tree>
    <p:extLst>
      <p:ext uri="{BB962C8B-B14F-4D97-AF65-F5344CB8AC3E}">
        <p14:creationId xmlns:p14="http://schemas.microsoft.com/office/powerpoint/2010/main" val="22434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B6118B75-DC18-447C-91DE-6843775730C8}"/>
              </a:ext>
            </a:extLst>
          </p:cNvPr>
          <p:cNvGrpSpPr/>
          <p:nvPr/>
        </p:nvGrpSpPr>
        <p:grpSpPr>
          <a:xfrm>
            <a:off x="890494" y="2114737"/>
            <a:ext cx="2778444" cy="584775"/>
            <a:chOff x="890494" y="2114737"/>
            <a:chExt cx="2778444" cy="584775"/>
          </a:xfrm>
        </p:grpSpPr>
        <p:sp>
          <p:nvSpPr>
            <p:cNvPr id="35" name="TextBox 34">
              <a:extLst>
                <a:ext uri="{FF2B5EF4-FFF2-40B4-BE49-F238E27FC236}">
                  <a16:creationId xmlns:a16="http://schemas.microsoft.com/office/drawing/2014/main" id="{05025867-29AB-48B0-9553-AA316112F258}"/>
                </a:ext>
              </a:extLst>
            </p:cNvPr>
            <p:cNvSpPr txBox="1"/>
            <p:nvPr/>
          </p:nvSpPr>
          <p:spPr>
            <a:xfrm>
              <a:off x="890494" y="2114737"/>
              <a:ext cx="230511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Presentation</a:t>
              </a:r>
              <a:endParaRPr lang="en-GB" sz="2400" dirty="0">
                <a:solidFill>
                  <a:srgbClr val="002060"/>
                </a:solidFill>
                <a:latin typeface="Metropolis Semi Bold" panose="00000700000000000000" pitchFamily="50" charset="0"/>
              </a:endParaRPr>
            </a:p>
          </p:txBody>
        </p:sp>
        <p:pic>
          <p:nvPicPr>
            <p:cNvPr id="54" name="Picture 53" descr="Shape&#10;&#10;Description automatically generated">
              <a:extLst>
                <a:ext uri="{FF2B5EF4-FFF2-40B4-BE49-F238E27FC236}">
                  <a16:creationId xmlns:a16="http://schemas.microsoft.com/office/drawing/2014/main" id="{DA42FFFE-FBE2-4FEC-AD9A-4AC31D6FC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12" y="2181856"/>
              <a:ext cx="473326" cy="450536"/>
            </a:xfrm>
            <a:prstGeom prst="rect">
              <a:avLst/>
            </a:prstGeom>
          </p:spPr>
        </p:pic>
      </p:grpSp>
      <p:sp>
        <p:nvSpPr>
          <p:cNvPr id="6" name="TextBox 5">
            <a:extLst>
              <a:ext uri="{FF2B5EF4-FFF2-40B4-BE49-F238E27FC236}">
                <a16:creationId xmlns:a16="http://schemas.microsoft.com/office/drawing/2014/main" id="{48A0CE1C-C0B5-42B2-AC37-5EA80E418807}"/>
              </a:ext>
            </a:extLst>
          </p:cNvPr>
          <p:cNvSpPr txBox="1"/>
          <p:nvPr/>
        </p:nvSpPr>
        <p:spPr>
          <a:xfrm>
            <a:off x="1158671" y="2822874"/>
            <a:ext cx="1163973" cy="461665"/>
          </a:xfrm>
          <a:prstGeom prst="rect">
            <a:avLst/>
          </a:prstGeom>
          <a:noFill/>
        </p:spPr>
        <p:txBody>
          <a:bodyPr wrap="none" rtlCol="0">
            <a:spAutoFit/>
          </a:bodyPr>
          <a:lstStyle/>
          <a:p>
            <a:r>
              <a:rPr lang="en-GB" sz="2400" dirty="0">
                <a:solidFill>
                  <a:srgbClr val="002060"/>
                </a:solidFill>
              </a:rPr>
              <a:t>Product</a:t>
            </a:r>
          </a:p>
        </p:txBody>
      </p:sp>
      <p:sp>
        <p:nvSpPr>
          <p:cNvPr id="7" name="TextBox 6">
            <a:extLst>
              <a:ext uri="{FF2B5EF4-FFF2-40B4-BE49-F238E27FC236}">
                <a16:creationId xmlns:a16="http://schemas.microsoft.com/office/drawing/2014/main" id="{E39D2692-AF18-4F20-AD40-016217E0ACA9}"/>
              </a:ext>
            </a:extLst>
          </p:cNvPr>
          <p:cNvSpPr txBox="1"/>
          <p:nvPr/>
        </p:nvSpPr>
        <p:spPr>
          <a:xfrm>
            <a:off x="1158671" y="3327218"/>
            <a:ext cx="9874658" cy="369332"/>
          </a:xfrm>
          <a:prstGeom prst="rect">
            <a:avLst/>
          </a:prstGeom>
          <a:noFill/>
        </p:spPr>
        <p:txBody>
          <a:bodyPr wrap="square" rtlCol="0">
            <a:spAutoFit/>
          </a:bodyPr>
          <a:lstStyle/>
          <a:p>
            <a:r>
              <a:rPr lang="en-GB" dirty="0">
                <a:solidFill>
                  <a:srgbClr val="002060"/>
                </a:solidFill>
              </a:rPr>
              <a:t>Try to keep ourselves up-to-date. </a:t>
            </a:r>
          </a:p>
        </p:txBody>
      </p:sp>
      <p:sp>
        <p:nvSpPr>
          <p:cNvPr id="32" name="TextBox 31">
            <a:extLst>
              <a:ext uri="{FF2B5EF4-FFF2-40B4-BE49-F238E27FC236}">
                <a16:creationId xmlns:a16="http://schemas.microsoft.com/office/drawing/2014/main" id="{8DE5B482-D7A6-4B2F-8C4D-B5F75A49CB45}"/>
              </a:ext>
            </a:extLst>
          </p:cNvPr>
          <p:cNvSpPr txBox="1"/>
          <p:nvPr/>
        </p:nvSpPr>
        <p:spPr>
          <a:xfrm>
            <a:off x="1158671" y="3752597"/>
            <a:ext cx="9743791" cy="646331"/>
          </a:xfrm>
          <a:prstGeom prst="rect">
            <a:avLst/>
          </a:prstGeom>
          <a:noFill/>
        </p:spPr>
        <p:txBody>
          <a:bodyPr wrap="square" rtlCol="0">
            <a:spAutoFit/>
          </a:bodyPr>
          <a:lstStyle/>
          <a:p>
            <a:r>
              <a:rPr lang="en-GB" dirty="0">
                <a:solidFill>
                  <a:srgbClr val="002060"/>
                </a:solidFill>
              </a:rPr>
              <a:t>Stay away from jargon – explain what attractions are or how our guests can benefit from the highlights of the tour they are on.</a:t>
            </a:r>
          </a:p>
        </p:txBody>
      </p:sp>
      <p:sp>
        <p:nvSpPr>
          <p:cNvPr id="33" name="TextBox 32">
            <a:extLst>
              <a:ext uri="{FF2B5EF4-FFF2-40B4-BE49-F238E27FC236}">
                <a16:creationId xmlns:a16="http://schemas.microsoft.com/office/drawing/2014/main" id="{D767F7DF-8B05-4EAD-8B76-5B05588F8D32}"/>
              </a:ext>
            </a:extLst>
          </p:cNvPr>
          <p:cNvSpPr txBox="1"/>
          <p:nvPr/>
        </p:nvSpPr>
        <p:spPr>
          <a:xfrm>
            <a:off x="1158671" y="4454975"/>
            <a:ext cx="4413644" cy="369332"/>
          </a:xfrm>
          <a:prstGeom prst="rect">
            <a:avLst/>
          </a:prstGeom>
          <a:noFill/>
        </p:spPr>
        <p:txBody>
          <a:bodyPr wrap="none" rtlCol="0">
            <a:spAutoFit/>
          </a:bodyPr>
          <a:lstStyle/>
          <a:p>
            <a:r>
              <a:rPr lang="en-GB" dirty="0">
                <a:solidFill>
                  <a:srgbClr val="002060"/>
                </a:solidFill>
              </a:rPr>
              <a:t>We should be actively listening to our guests.</a:t>
            </a:r>
          </a:p>
        </p:txBody>
      </p:sp>
      <p:sp>
        <p:nvSpPr>
          <p:cNvPr id="34" name="TextBox 33">
            <a:extLst>
              <a:ext uri="{FF2B5EF4-FFF2-40B4-BE49-F238E27FC236}">
                <a16:creationId xmlns:a16="http://schemas.microsoft.com/office/drawing/2014/main" id="{D895B144-C4E6-4338-8F67-1CE73133CDA6}"/>
              </a:ext>
            </a:extLst>
          </p:cNvPr>
          <p:cNvSpPr txBox="1"/>
          <p:nvPr/>
        </p:nvSpPr>
        <p:spPr>
          <a:xfrm>
            <a:off x="1158671" y="5305733"/>
            <a:ext cx="10291600" cy="369332"/>
          </a:xfrm>
          <a:prstGeom prst="rect">
            <a:avLst/>
          </a:prstGeom>
          <a:noFill/>
        </p:spPr>
        <p:txBody>
          <a:bodyPr wrap="none" rtlCol="0">
            <a:spAutoFit/>
          </a:bodyPr>
          <a:lstStyle/>
          <a:p>
            <a:r>
              <a:rPr lang="en-GB" dirty="0">
                <a:solidFill>
                  <a:srgbClr val="002060"/>
                </a:solidFill>
              </a:rPr>
              <a:t>Where people want to take information away, encourage them to take a leaflet and inform them of the app.</a:t>
            </a:r>
          </a:p>
        </p:txBody>
      </p:sp>
      <p:sp>
        <p:nvSpPr>
          <p:cNvPr id="59" name="TextBox 58">
            <a:extLst>
              <a:ext uri="{FF2B5EF4-FFF2-40B4-BE49-F238E27FC236}">
                <a16:creationId xmlns:a16="http://schemas.microsoft.com/office/drawing/2014/main" id="{92FF5780-B26B-496B-B652-D3104292AB2C}"/>
              </a:ext>
            </a:extLst>
          </p:cNvPr>
          <p:cNvSpPr txBox="1"/>
          <p:nvPr/>
        </p:nvSpPr>
        <p:spPr>
          <a:xfrm>
            <a:off x="1158671" y="4880354"/>
            <a:ext cx="7726154" cy="369332"/>
          </a:xfrm>
          <a:prstGeom prst="rect">
            <a:avLst/>
          </a:prstGeom>
          <a:noFill/>
        </p:spPr>
        <p:txBody>
          <a:bodyPr wrap="none" rtlCol="0">
            <a:spAutoFit/>
          </a:bodyPr>
          <a:lstStyle/>
          <a:p>
            <a:r>
              <a:rPr lang="en-GB" dirty="0">
                <a:solidFill>
                  <a:srgbClr val="002060"/>
                </a:solidFill>
              </a:rPr>
              <a:t>Explain the ticket option most suited to our guest, not just the one we would do.</a:t>
            </a:r>
          </a:p>
        </p:txBody>
      </p:sp>
    </p:spTree>
    <p:extLst>
      <p:ext uri="{BB962C8B-B14F-4D97-AF65-F5344CB8AC3E}">
        <p14:creationId xmlns:p14="http://schemas.microsoft.com/office/powerpoint/2010/main" val="332919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25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25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125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9D2692-AF18-4F20-AD40-016217E0ACA9}"/>
              </a:ext>
            </a:extLst>
          </p:cNvPr>
          <p:cNvSpPr txBox="1"/>
          <p:nvPr/>
        </p:nvSpPr>
        <p:spPr>
          <a:xfrm>
            <a:off x="1138850" y="3188192"/>
            <a:ext cx="9874658" cy="369332"/>
          </a:xfrm>
          <a:prstGeom prst="rect">
            <a:avLst/>
          </a:prstGeom>
          <a:noFill/>
        </p:spPr>
        <p:txBody>
          <a:bodyPr wrap="square" rtlCol="0">
            <a:spAutoFit/>
          </a:bodyPr>
          <a:lstStyle/>
          <a:p>
            <a:r>
              <a:rPr lang="en-GB" dirty="0">
                <a:solidFill>
                  <a:srgbClr val="002060"/>
                </a:solidFill>
              </a:rPr>
              <a:t>Initial friendly greeting. Can be as simple as hello or hi or good morning.</a:t>
            </a:r>
          </a:p>
        </p:txBody>
      </p:sp>
      <p:sp>
        <p:nvSpPr>
          <p:cNvPr id="32" name="TextBox 31">
            <a:extLst>
              <a:ext uri="{FF2B5EF4-FFF2-40B4-BE49-F238E27FC236}">
                <a16:creationId xmlns:a16="http://schemas.microsoft.com/office/drawing/2014/main" id="{8DE5B482-D7A6-4B2F-8C4D-B5F75A49CB45}"/>
              </a:ext>
            </a:extLst>
          </p:cNvPr>
          <p:cNvSpPr txBox="1"/>
          <p:nvPr/>
        </p:nvSpPr>
        <p:spPr>
          <a:xfrm>
            <a:off x="1138850" y="3588841"/>
            <a:ext cx="9743791" cy="369332"/>
          </a:xfrm>
          <a:prstGeom prst="rect">
            <a:avLst/>
          </a:prstGeom>
          <a:noFill/>
        </p:spPr>
        <p:txBody>
          <a:bodyPr wrap="square" rtlCol="0">
            <a:spAutoFit/>
          </a:bodyPr>
          <a:lstStyle/>
          <a:p>
            <a:r>
              <a:rPr lang="en-GB" dirty="0">
                <a:solidFill>
                  <a:srgbClr val="002060"/>
                </a:solidFill>
              </a:rPr>
              <a:t>Eye contact and smile.</a:t>
            </a:r>
          </a:p>
        </p:txBody>
      </p:sp>
      <p:sp>
        <p:nvSpPr>
          <p:cNvPr id="33" name="TextBox 32">
            <a:extLst>
              <a:ext uri="{FF2B5EF4-FFF2-40B4-BE49-F238E27FC236}">
                <a16:creationId xmlns:a16="http://schemas.microsoft.com/office/drawing/2014/main" id="{D767F7DF-8B05-4EAD-8B76-5B05588F8D32}"/>
              </a:ext>
            </a:extLst>
          </p:cNvPr>
          <p:cNvSpPr txBox="1"/>
          <p:nvPr/>
        </p:nvSpPr>
        <p:spPr>
          <a:xfrm>
            <a:off x="1138850" y="4390139"/>
            <a:ext cx="2274790" cy="369332"/>
          </a:xfrm>
          <a:prstGeom prst="rect">
            <a:avLst/>
          </a:prstGeom>
          <a:noFill/>
        </p:spPr>
        <p:txBody>
          <a:bodyPr wrap="none" rtlCol="0">
            <a:spAutoFit/>
          </a:bodyPr>
          <a:lstStyle/>
          <a:p>
            <a:r>
              <a:rPr lang="en-GB" dirty="0">
                <a:solidFill>
                  <a:srgbClr val="002060"/>
                </a:solidFill>
              </a:rPr>
              <a:t>Listen to any response</a:t>
            </a:r>
          </a:p>
        </p:txBody>
      </p:sp>
      <p:sp>
        <p:nvSpPr>
          <p:cNvPr id="34" name="TextBox 33">
            <a:extLst>
              <a:ext uri="{FF2B5EF4-FFF2-40B4-BE49-F238E27FC236}">
                <a16:creationId xmlns:a16="http://schemas.microsoft.com/office/drawing/2014/main" id="{D895B144-C4E6-4338-8F67-1CE73133CDA6}"/>
              </a:ext>
            </a:extLst>
          </p:cNvPr>
          <p:cNvSpPr txBox="1"/>
          <p:nvPr/>
        </p:nvSpPr>
        <p:spPr>
          <a:xfrm>
            <a:off x="1138850" y="5592086"/>
            <a:ext cx="3876574" cy="369332"/>
          </a:xfrm>
          <a:prstGeom prst="rect">
            <a:avLst/>
          </a:prstGeom>
          <a:noFill/>
        </p:spPr>
        <p:txBody>
          <a:bodyPr wrap="none" rtlCol="0">
            <a:spAutoFit/>
          </a:bodyPr>
          <a:lstStyle/>
          <a:p>
            <a:r>
              <a:rPr lang="en-GB" dirty="0">
                <a:solidFill>
                  <a:srgbClr val="002060"/>
                </a:solidFill>
              </a:rPr>
              <a:t>Decide on a suitable conversation path.</a:t>
            </a:r>
          </a:p>
        </p:txBody>
      </p:sp>
      <p:sp>
        <p:nvSpPr>
          <p:cNvPr id="59" name="TextBox 58">
            <a:extLst>
              <a:ext uri="{FF2B5EF4-FFF2-40B4-BE49-F238E27FC236}">
                <a16:creationId xmlns:a16="http://schemas.microsoft.com/office/drawing/2014/main" id="{92FF5780-B26B-496B-B652-D3104292AB2C}"/>
              </a:ext>
            </a:extLst>
          </p:cNvPr>
          <p:cNvSpPr txBox="1"/>
          <p:nvPr/>
        </p:nvSpPr>
        <p:spPr>
          <a:xfrm>
            <a:off x="1138850" y="4790788"/>
            <a:ext cx="10187469" cy="369332"/>
          </a:xfrm>
          <a:prstGeom prst="rect">
            <a:avLst/>
          </a:prstGeom>
          <a:noFill/>
        </p:spPr>
        <p:txBody>
          <a:bodyPr wrap="none" rtlCol="0">
            <a:spAutoFit/>
          </a:bodyPr>
          <a:lstStyle/>
          <a:p>
            <a:r>
              <a:rPr lang="en-GB" dirty="0">
                <a:solidFill>
                  <a:srgbClr val="002060"/>
                </a:solidFill>
              </a:rPr>
              <a:t>Hello. I’ve got tickets. I don’t want your one. Can you tell me about your tour. How do these work? Nothing.</a:t>
            </a:r>
          </a:p>
        </p:txBody>
      </p:sp>
      <p:grpSp>
        <p:nvGrpSpPr>
          <p:cNvPr id="13" name="Group 12">
            <a:extLst>
              <a:ext uri="{FF2B5EF4-FFF2-40B4-BE49-F238E27FC236}">
                <a16:creationId xmlns:a16="http://schemas.microsoft.com/office/drawing/2014/main" id="{F2C51B14-04FA-456F-9F6C-EF5C8E091861}"/>
              </a:ext>
            </a:extLst>
          </p:cNvPr>
          <p:cNvGrpSpPr/>
          <p:nvPr/>
        </p:nvGrpSpPr>
        <p:grpSpPr>
          <a:xfrm>
            <a:off x="890494" y="2128025"/>
            <a:ext cx="2999650" cy="584775"/>
            <a:chOff x="3324273" y="2926892"/>
            <a:chExt cx="2999650" cy="584775"/>
          </a:xfrm>
        </p:grpSpPr>
        <p:sp>
          <p:nvSpPr>
            <p:cNvPr id="14" name="TextBox 13">
              <a:extLst>
                <a:ext uri="{FF2B5EF4-FFF2-40B4-BE49-F238E27FC236}">
                  <a16:creationId xmlns:a16="http://schemas.microsoft.com/office/drawing/2014/main" id="{C6B6EF95-2D93-49A4-AA75-B69D57C78D71}"/>
                </a:ext>
              </a:extLst>
            </p:cNvPr>
            <p:cNvSpPr txBox="1"/>
            <p:nvPr/>
          </p:nvSpPr>
          <p:spPr>
            <a:xfrm>
              <a:off x="3324273" y="2926892"/>
              <a:ext cx="205299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Welcoming</a:t>
              </a:r>
              <a:endParaRPr lang="en-GB" sz="2400" dirty="0">
                <a:solidFill>
                  <a:srgbClr val="002060"/>
                </a:solidFill>
                <a:latin typeface="Metropolis Semi Bold" panose="00000700000000000000" pitchFamily="50" charset="0"/>
              </a:endParaRPr>
            </a:p>
          </p:txBody>
        </p:sp>
        <p:pic>
          <p:nvPicPr>
            <p:cNvPr id="15" name="Picture 14" descr="Shape&#10;&#10;Description automatically generated">
              <a:extLst>
                <a:ext uri="{FF2B5EF4-FFF2-40B4-BE49-F238E27FC236}">
                  <a16:creationId xmlns:a16="http://schemas.microsoft.com/office/drawing/2014/main" id="{3C6CFFDD-0A7F-4D6B-8A9B-06387D4EE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271" y="2978464"/>
              <a:ext cx="473326" cy="450536"/>
            </a:xfrm>
            <a:prstGeom prst="rect">
              <a:avLst/>
            </a:prstGeom>
          </p:spPr>
        </p:pic>
        <p:pic>
          <p:nvPicPr>
            <p:cNvPr id="16" name="Picture 15" descr="Shape&#10;&#10;Description automatically generated">
              <a:extLst>
                <a:ext uri="{FF2B5EF4-FFF2-40B4-BE49-F238E27FC236}">
                  <a16:creationId xmlns:a16="http://schemas.microsoft.com/office/drawing/2014/main" id="{93A84A90-BB01-406C-92A6-F05EC2A89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597" y="2976048"/>
              <a:ext cx="473326" cy="450536"/>
            </a:xfrm>
            <a:prstGeom prst="rect">
              <a:avLst/>
            </a:prstGeom>
          </p:spPr>
        </p:pic>
      </p:grpSp>
      <p:sp>
        <p:nvSpPr>
          <p:cNvPr id="21" name="TextBox 20">
            <a:extLst>
              <a:ext uri="{FF2B5EF4-FFF2-40B4-BE49-F238E27FC236}">
                <a16:creationId xmlns:a16="http://schemas.microsoft.com/office/drawing/2014/main" id="{E3724ACC-7C36-436C-A4AC-6038EBF55670}"/>
              </a:ext>
            </a:extLst>
          </p:cNvPr>
          <p:cNvSpPr txBox="1"/>
          <p:nvPr/>
        </p:nvSpPr>
        <p:spPr>
          <a:xfrm>
            <a:off x="1138850" y="2787543"/>
            <a:ext cx="9874658" cy="369332"/>
          </a:xfrm>
          <a:prstGeom prst="rect">
            <a:avLst/>
          </a:prstGeom>
          <a:noFill/>
        </p:spPr>
        <p:txBody>
          <a:bodyPr wrap="square" rtlCol="0">
            <a:spAutoFit/>
          </a:bodyPr>
          <a:lstStyle/>
          <a:p>
            <a:r>
              <a:rPr lang="en-GB" dirty="0">
                <a:solidFill>
                  <a:srgbClr val="002060"/>
                </a:solidFill>
              </a:rPr>
              <a:t>Be available and accessible. Avoid building walls or being a blockage.</a:t>
            </a:r>
          </a:p>
        </p:txBody>
      </p:sp>
      <p:sp>
        <p:nvSpPr>
          <p:cNvPr id="22" name="TextBox 21">
            <a:extLst>
              <a:ext uri="{FF2B5EF4-FFF2-40B4-BE49-F238E27FC236}">
                <a16:creationId xmlns:a16="http://schemas.microsoft.com/office/drawing/2014/main" id="{0AFE02AC-D58E-4FC1-978C-AC9AC198F316}"/>
              </a:ext>
            </a:extLst>
          </p:cNvPr>
          <p:cNvSpPr txBox="1"/>
          <p:nvPr/>
        </p:nvSpPr>
        <p:spPr>
          <a:xfrm>
            <a:off x="1138850" y="3989490"/>
            <a:ext cx="9743791" cy="369332"/>
          </a:xfrm>
          <a:prstGeom prst="rect">
            <a:avLst/>
          </a:prstGeom>
          <a:noFill/>
        </p:spPr>
        <p:txBody>
          <a:bodyPr wrap="square" rtlCol="0">
            <a:spAutoFit/>
          </a:bodyPr>
          <a:lstStyle/>
          <a:p>
            <a:r>
              <a:rPr lang="en-GB" dirty="0">
                <a:solidFill>
                  <a:srgbClr val="002060"/>
                </a:solidFill>
              </a:rPr>
              <a:t>Include everyone in the group. We should not be giving anyone an unblinking stare.</a:t>
            </a:r>
          </a:p>
        </p:txBody>
      </p:sp>
      <p:sp>
        <p:nvSpPr>
          <p:cNvPr id="3" name="TextBox 2">
            <a:extLst>
              <a:ext uri="{FF2B5EF4-FFF2-40B4-BE49-F238E27FC236}">
                <a16:creationId xmlns:a16="http://schemas.microsoft.com/office/drawing/2014/main" id="{6079C8CD-3D35-4BB8-A450-1F884874FA2E}"/>
              </a:ext>
            </a:extLst>
          </p:cNvPr>
          <p:cNvSpPr txBox="1"/>
          <p:nvPr/>
        </p:nvSpPr>
        <p:spPr>
          <a:xfrm>
            <a:off x="1138850" y="5191437"/>
            <a:ext cx="9488367" cy="369332"/>
          </a:xfrm>
          <a:prstGeom prst="rect">
            <a:avLst/>
          </a:prstGeom>
          <a:noFill/>
        </p:spPr>
        <p:txBody>
          <a:bodyPr wrap="none" rtlCol="0">
            <a:spAutoFit/>
          </a:bodyPr>
          <a:lstStyle/>
          <a:p>
            <a:r>
              <a:rPr lang="en-GB" dirty="0">
                <a:solidFill>
                  <a:srgbClr val="002060"/>
                </a:solidFill>
                <a:latin typeface="Metropolis Semi Bold" panose="00000700000000000000"/>
              </a:rPr>
              <a:t>How do I get upstairs? I want to go to the museum. Can you tell me when we get to the Parliament.</a:t>
            </a:r>
          </a:p>
        </p:txBody>
      </p:sp>
    </p:spTree>
    <p:extLst>
      <p:ext uri="{BB962C8B-B14F-4D97-AF65-F5344CB8AC3E}">
        <p14:creationId xmlns:p14="http://schemas.microsoft.com/office/powerpoint/2010/main" val="30514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25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2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25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25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25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59" grpId="0"/>
      <p:bldP spid="21" grpId="0"/>
      <p:bldP spid="2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9D2692-AF18-4F20-AD40-016217E0ACA9}"/>
              </a:ext>
            </a:extLst>
          </p:cNvPr>
          <p:cNvSpPr txBox="1"/>
          <p:nvPr/>
        </p:nvSpPr>
        <p:spPr>
          <a:xfrm>
            <a:off x="1021207" y="3552719"/>
            <a:ext cx="1568733" cy="369332"/>
          </a:xfrm>
          <a:prstGeom prst="rect">
            <a:avLst/>
          </a:prstGeom>
          <a:noFill/>
        </p:spPr>
        <p:txBody>
          <a:bodyPr wrap="square" rtlCol="0">
            <a:spAutoFit/>
          </a:bodyPr>
          <a:lstStyle/>
          <a:p>
            <a:r>
              <a:rPr lang="en-GB" dirty="0">
                <a:solidFill>
                  <a:srgbClr val="002060"/>
                </a:solidFill>
                <a:latin typeface="Metropolis Semi Bold" panose="00000700000000000000"/>
              </a:rPr>
              <a:t>Confident</a:t>
            </a:r>
          </a:p>
        </p:txBody>
      </p:sp>
      <p:sp>
        <p:nvSpPr>
          <p:cNvPr id="32" name="TextBox 31">
            <a:extLst>
              <a:ext uri="{FF2B5EF4-FFF2-40B4-BE49-F238E27FC236}">
                <a16:creationId xmlns:a16="http://schemas.microsoft.com/office/drawing/2014/main" id="{8DE5B482-D7A6-4B2F-8C4D-B5F75A49CB45}"/>
              </a:ext>
            </a:extLst>
          </p:cNvPr>
          <p:cNvSpPr txBox="1"/>
          <p:nvPr/>
        </p:nvSpPr>
        <p:spPr>
          <a:xfrm>
            <a:off x="1021208" y="4063896"/>
            <a:ext cx="2451907" cy="369332"/>
          </a:xfrm>
          <a:prstGeom prst="rect">
            <a:avLst/>
          </a:prstGeom>
          <a:noFill/>
        </p:spPr>
        <p:txBody>
          <a:bodyPr wrap="square" rtlCol="0">
            <a:spAutoFit/>
          </a:bodyPr>
          <a:lstStyle/>
          <a:p>
            <a:r>
              <a:rPr lang="en-GB" dirty="0">
                <a:solidFill>
                  <a:srgbClr val="002060"/>
                </a:solidFill>
                <a:latin typeface="Metropolis Semi Bold" panose="00000700000000000000"/>
              </a:rPr>
              <a:t>Eager to share</a:t>
            </a:r>
          </a:p>
        </p:txBody>
      </p:sp>
      <p:sp>
        <p:nvSpPr>
          <p:cNvPr id="33" name="TextBox 32">
            <a:extLst>
              <a:ext uri="{FF2B5EF4-FFF2-40B4-BE49-F238E27FC236}">
                <a16:creationId xmlns:a16="http://schemas.microsoft.com/office/drawing/2014/main" id="{D767F7DF-8B05-4EAD-8B76-5B05588F8D32}"/>
              </a:ext>
            </a:extLst>
          </p:cNvPr>
          <p:cNvSpPr txBox="1"/>
          <p:nvPr/>
        </p:nvSpPr>
        <p:spPr>
          <a:xfrm>
            <a:off x="1021207" y="5086249"/>
            <a:ext cx="2499315" cy="369332"/>
          </a:xfrm>
          <a:prstGeom prst="rect">
            <a:avLst/>
          </a:prstGeom>
          <a:noFill/>
        </p:spPr>
        <p:txBody>
          <a:bodyPr wrap="square" rtlCol="0">
            <a:spAutoFit/>
          </a:bodyPr>
          <a:lstStyle/>
          <a:p>
            <a:r>
              <a:rPr lang="en-GB" dirty="0">
                <a:solidFill>
                  <a:srgbClr val="002060"/>
                </a:solidFill>
                <a:latin typeface="Metropolis Semi Bold" panose="00000700000000000000"/>
              </a:rPr>
              <a:t>Focused on the positive</a:t>
            </a:r>
          </a:p>
        </p:txBody>
      </p:sp>
      <p:sp>
        <p:nvSpPr>
          <p:cNvPr id="21" name="TextBox 20">
            <a:extLst>
              <a:ext uri="{FF2B5EF4-FFF2-40B4-BE49-F238E27FC236}">
                <a16:creationId xmlns:a16="http://schemas.microsoft.com/office/drawing/2014/main" id="{E3724ACC-7C36-436C-A4AC-6038EBF55670}"/>
              </a:ext>
            </a:extLst>
          </p:cNvPr>
          <p:cNvSpPr txBox="1"/>
          <p:nvPr/>
        </p:nvSpPr>
        <p:spPr>
          <a:xfrm>
            <a:off x="1021207" y="3041542"/>
            <a:ext cx="1696593" cy="369332"/>
          </a:xfrm>
          <a:prstGeom prst="rect">
            <a:avLst/>
          </a:prstGeom>
          <a:noFill/>
        </p:spPr>
        <p:txBody>
          <a:bodyPr wrap="square" rtlCol="0">
            <a:spAutoFit/>
          </a:bodyPr>
          <a:lstStyle/>
          <a:p>
            <a:r>
              <a:rPr lang="en-GB" dirty="0">
                <a:solidFill>
                  <a:srgbClr val="002060"/>
                </a:solidFill>
                <a:latin typeface="Metropolis Semi Bold" panose="00000700000000000000"/>
              </a:rPr>
              <a:t>Knowledgeable</a:t>
            </a:r>
          </a:p>
        </p:txBody>
      </p:sp>
      <p:sp>
        <p:nvSpPr>
          <p:cNvPr id="22" name="TextBox 21">
            <a:extLst>
              <a:ext uri="{FF2B5EF4-FFF2-40B4-BE49-F238E27FC236}">
                <a16:creationId xmlns:a16="http://schemas.microsoft.com/office/drawing/2014/main" id="{0AFE02AC-D58E-4FC1-978C-AC9AC198F316}"/>
              </a:ext>
            </a:extLst>
          </p:cNvPr>
          <p:cNvSpPr txBox="1"/>
          <p:nvPr/>
        </p:nvSpPr>
        <p:spPr>
          <a:xfrm>
            <a:off x="1021208" y="4575073"/>
            <a:ext cx="2270462" cy="369332"/>
          </a:xfrm>
          <a:prstGeom prst="rect">
            <a:avLst/>
          </a:prstGeom>
          <a:noFill/>
        </p:spPr>
        <p:txBody>
          <a:bodyPr wrap="square" rtlCol="0">
            <a:spAutoFit/>
          </a:bodyPr>
          <a:lstStyle/>
          <a:p>
            <a:r>
              <a:rPr lang="en-GB" dirty="0">
                <a:solidFill>
                  <a:srgbClr val="002060"/>
                </a:solidFill>
                <a:latin typeface="Metropolis Semi Bold" panose="00000700000000000000"/>
              </a:rPr>
              <a:t>Interested in others</a:t>
            </a:r>
          </a:p>
        </p:txBody>
      </p:sp>
      <p:grpSp>
        <p:nvGrpSpPr>
          <p:cNvPr id="17" name="Group 16">
            <a:extLst>
              <a:ext uri="{FF2B5EF4-FFF2-40B4-BE49-F238E27FC236}">
                <a16:creationId xmlns:a16="http://schemas.microsoft.com/office/drawing/2014/main" id="{98AF8A31-07D2-4255-81FC-7B481F765788}"/>
              </a:ext>
            </a:extLst>
          </p:cNvPr>
          <p:cNvGrpSpPr/>
          <p:nvPr/>
        </p:nvGrpSpPr>
        <p:grpSpPr>
          <a:xfrm>
            <a:off x="890494" y="2128025"/>
            <a:ext cx="3529273" cy="584775"/>
            <a:chOff x="5023766" y="3739047"/>
            <a:chExt cx="3529273" cy="584775"/>
          </a:xfrm>
        </p:grpSpPr>
        <p:sp>
          <p:nvSpPr>
            <p:cNvPr id="18" name="TextBox 17">
              <a:extLst>
                <a:ext uri="{FF2B5EF4-FFF2-40B4-BE49-F238E27FC236}">
                  <a16:creationId xmlns:a16="http://schemas.microsoft.com/office/drawing/2014/main" id="{EBD09473-FEA7-4A7D-83CE-7BB7866D2F1F}"/>
                </a:ext>
              </a:extLst>
            </p:cNvPr>
            <p:cNvSpPr txBox="1"/>
            <p:nvPr/>
          </p:nvSpPr>
          <p:spPr>
            <a:xfrm>
              <a:off x="5023766" y="3739047"/>
              <a:ext cx="2109295"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Enthusiasm</a:t>
              </a:r>
            </a:p>
          </p:txBody>
        </p:sp>
        <p:pic>
          <p:nvPicPr>
            <p:cNvPr id="19" name="Picture 18" descr="Shape&#10;&#10;Description automatically generated">
              <a:extLst>
                <a:ext uri="{FF2B5EF4-FFF2-40B4-BE49-F238E27FC236}">
                  <a16:creationId xmlns:a16="http://schemas.microsoft.com/office/drawing/2014/main" id="{BB192C42-3D6E-4627-B7FF-4F57FC53B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061" y="3791552"/>
              <a:ext cx="473326" cy="450536"/>
            </a:xfrm>
            <a:prstGeom prst="rect">
              <a:avLst/>
            </a:prstGeom>
          </p:spPr>
        </p:pic>
        <p:pic>
          <p:nvPicPr>
            <p:cNvPr id="20" name="Picture 19" descr="Shape&#10;&#10;Description automatically generated">
              <a:extLst>
                <a:ext uri="{FF2B5EF4-FFF2-40B4-BE49-F238E27FC236}">
                  <a16:creationId xmlns:a16="http://schemas.microsoft.com/office/drawing/2014/main" id="{E826EBD8-C3FF-49DC-B2C6-2D4BB6466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387" y="3789136"/>
              <a:ext cx="473326" cy="450536"/>
            </a:xfrm>
            <a:prstGeom prst="rect">
              <a:avLst/>
            </a:prstGeom>
          </p:spPr>
        </p:pic>
        <p:pic>
          <p:nvPicPr>
            <p:cNvPr id="23" name="Picture 22" descr="Shape&#10;&#10;Description automatically generated">
              <a:extLst>
                <a:ext uri="{FF2B5EF4-FFF2-40B4-BE49-F238E27FC236}">
                  <a16:creationId xmlns:a16="http://schemas.microsoft.com/office/drawing/2014/main" id="{E00B1D19-41CD-45E7-B2C8-3682561CB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713" y="3790605"/>
              <a:ext cx="473326" cy="450536"/>
            </a:xfrm>
            <a:prstGeom prst="rect">
              <a:avLst/>
            </a:prstGeom>
          </p:spPr>
        </p:pic>
      </p:grpSp>
      <p:sp>
        <p:nvSpPr>
          <p:cNvPr id="6" name="TextBox 5">
            <a:extLst>
              <a:ext uri="{FF2B5EF4-FFF2-40B4-BE49-F238E27FC236}">
                <a16:creationId xmlns:a16="http://schemas.microsoft.com/office/drawing/2014/main" id="{159702E0-43FE-4A19-9F13-A67B4948134D}"/>
              </a:ext>
            </a:extLst>
          </p:cNvPr>
          <p:cNvSpPr txBox="1"/>
          <p:nvPr/>
        </p:nvSpPr>
        <p:spPr>
          <a:xfrm>
            <a:off x="4372835" y="3041542"/>
            <a:ext cx="6819624" cy="369332"/>
          </a:xfrm>
          <a:prstGeom prst="rect">
            <a:avLst/>
          </a:prstGeom>
          <a:noFill/>
        </p:spPr>
        <p:txBody>
          <a:bodyPr wrap="none" rtlCol="0">
            <a:spAutoFit/>
          </a:bodyPr>
          <a:lstStyle/>
          <a:p>
            <a:r>
              <a:rPr lang="en-GB" dirty="0">
                <a:solidFill>
                  <a:srgbClr val="002060"/>
                </a:solidFill>
                <a:latin typeface="Metropolis Semi Bold" panose="00000700000000000000"/>
              </a:rPr>
              <a:t>Product – Local Area – Attraction times – Somewhere to eat? – Toilets?</a:t>
            </a:r>
          </a:p>
        </p:txBody>
      </p:sp>
      <p:sp>
        <p:nvSpPr>
          <p:cNvPr id="24" name="TextBox 23">
            <a:extLst>
              <a:ext uri="{FF2B5EF4-FFF2-40B4-BE49-F238E27FC236}">
                <a16:creationId xmlns:a16="http://schemas.microsoft.com/office/drawing/2014/main" id="{A464D1F7-B0A9-4479-8F1C-50E91DD9EFE5}"/>
              </a:ext>
            </a:extLst>
          </p:cNvPr>
          <p:cNvSpPr txBox="1"/>
          <p:nvPr/>
        </p:nvSpPr>
        <p:spPr>
          <a:xfrm>
            <a:off x="4372835" y="3552719"/>
            <a:ext cx="6780061" cy="369332"/>
          </a:xfrm>
          <a:prstGeom prst="rect">
            <a:avLst/>
          </a:prstGeom>
          <a:noFill/>
        </p:spPr>
        <p:txBody>
          <a:bodyPr wrap="none" rtlCol="0">
            <a:spAutoFit/>
          </a:bodyPr>
          <a:lstStyle/>
          <a:p>
            <a:r>
              <a:rPr lang="en-GB" dirty="0">
                <a:solidFill>
                  <a:srgbClr val="002060"/>
                </a:solidFill>
                <a:latin typeface="Metropolis Semi Bold" panose="00000700000000000000"/>
              </a:rPr>
              <a:t>You are the product – You are why people are here – You have support</a:t>
            </a:r>
          </a:p>
        </p:txBody>
      </p:sp>
      <p:sp>
        <p:nvSpPr>
          <p:cNvPr id="25" name="TextBox 24">
            <a:extLst>
              <a:ext uri="{FF2B5EF4-FFF2-40B4-BE49-F238E27FC236}">
                <a16:creationId xmlns:a16="http://schemas.microsoft.com/office/drawing/2014/main" id="{7F6AF547-2BD6-4E3E-A493-7DEDCA256D98}"/>
              </a:ext>
            </a:extLst>
          </p:cNvPr>
          <p:cNvSpPr txBox="1"/>
          <p:nvPr/>
        </p:nvSpPr>
        <p:spPr>
          <a:xfrm>
            <a:off x="4372835" y="4063896"/>
            <a:ext cx="6749970" cy="369332"/>
          </a:xfrm>
          <a:prstGeom prst="rect">
            <a:avLst/>
          </a:prstGeom>
          <a:noFill/>
        </p:spPr>
        <p:txBody>
          <a:bodyPr wrap="square" rtlCol="0">
            <a:spAutoFit/>
          </a:bodyPr>
          <a:lstStyle/>
          <a:p>
            <a:r>
              <a:rPr lang="en-GB" dirty="0">
                <a:solidFill>
                  <a:srgbClr val="002060"/>
                </a:solidFill>
                <a:latin typeface="Metropolis Semi Bold" panose="00000700000000000000"/>
              </a:rPr>
              <a:t>Another tour? Out of town tour? Did you know? Company Updates</a:t>
            </a:r>
          </a:p>
        </p:txBody>
      </p:sp>
      <p:sp>
        <p:nvSpPr>
          <p:cNvPr id="8" name="TextBox 7">
            <a:extLst>
              <a:ext uri="{FF2B5EF4-FFF2-40B4-BE49-F238E27FC236}">
                <a16:creationId xmlns:a16="http://schemas.microsoft.com/office/drawing/2014/main" id="{7A3C2C96-4EF6-4824-96D8-A3AD632C2C84}"/>
              </a:ext>
            </a:extLst>
          </p:cNvPr>
          <p:cNvSpPr txBox="1"/>
          <p:nvPr/>
        </p:nvSpPr>
        <p:spPr>
          <a:xfrm>
            <a:off x="4372835" y="4575073"/>
            <a:ext cx="6579461" cy="369332"/>
          </a:xfrm>
          <a:prstGeom prst="rect">
            <a:avLst/>
          </a:prstGeom>
          <a:noFill/>
        </p:spPr>
        <p:txBody>
          <a:bodyPr wrap="square" rtlCol="0">
            <a:spAutoFit/>
          </a:bodyPr>
          <a:lstStyle/>
          <a:p>
            <a:r>
              <a:rPr lang="en-GB" dirty="0">
                <a:solidFill>
                  <a:srgbClr val="002060"/>
                </a:solidFill>
                <a:latin typeface="Metropolis Semi Bold" panose="00000700000000000000"/>
              </a:rPr>
              <a:t>Keep an eye on each other – How can we help ourselves?</a:t>
            </a:r>
          </a:p>
        </p:txBody>
      </p:sp>
      <p:sp>
        <p:nvSpPr>
          <p:cNvPr id="9" name="TextBox 8">
            <a:extLst>
              <a:ext uri="{FF2B5EF4-FFF2-40B4-BE49-F238E27FC236}">
                <a16:creationId xmlns:a16="http://schemas.microsoft.com/office/drawing/2014/main" id="{485C1E57-AFDB-4918-B93F-383046E76A3A}"/>
              </a:ext>
            </a:extLst>
          </p:cNvPr>
          <p:cNvSpPr txBox="1"/>
          <p:nvPr/>
        </p:nvSpPr>
        <p:spPr>
          <a:xfrm>
            <a:off x="4372835" y="5086249"/>
            <a:ext cx="6819624" cy="923330"/>
          </a:xfrm>
          <a:prstGeom prst="rect">
            <a:avLst/>
          </a:prstGeom>
          <a:noFill/>
        </p:spPr>
        <p:txBody>
          <a:bodyPr wrap="square" rtlCol="0">
            <a:spAutoFit/>
          </a:bodyPr>
          <a:lstStyle/>
          <a:p>
            <a:r>
              <a:rPr lang="en-GB" dirty="0">
                <a:solidFill>
                  <a:srgbClr val="002060"/>
                </a:solidFill>
                <a:latin typeface="Metropolis Semi Bold" panose="00000700000000000000"/>
              </a:rPr>
              <a:t>Can I get this bus? That one is on it’s way now. The next one will be here in about ten minutes. We’ll get you onto that one in a seat upstairs. You’re first in the queue.</a:t>
            </a:r>
          </a:p>
        </p:txBody>
      </p:sp>
    </p:spTree>
    <p:extLst>
      <p:ext uri="{BB962C8B-B14F-4D97-AF65-F5344CB8AC3E}">
        <p14:creationId xmlns:p14="http://schemas.microsoft.com/office/powerpoint/2010/main" val="37928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25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25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25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25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25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2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21" grpId="0"/>
      <p:bldP spid="22" grpId="0"/>
      <p:bldP spid="6" grpId="0"/>
      <p:bldP spid="24" grpId="0"/>
      <p:bldP spid="2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9D2692-AF18-4F20-AD40-016217E0ACA9}"/>
              </a:ext>
            </a:extLst>
          </p:cNvPr>
          <p:cNvSpPr txBox="1"/>
          <p:nvPr/>
        </p:nvSpPr>
        <p:spPr>
          <a:xfrm>
            <a:off x="1021207" y="3881960"/>
            <a:ext cx="6488726" cy="369332"/>
          </a:xfrm>
          <a:prstGeom prst="rect">
            <a:avLst/>
          </a:prstGeom>
          <a:noFill/>
        </p:spPr>
        <p:txBody>
          <a:bodyPr wrap="square" rtlCol="0">
            <a:spAutoFit/>
          </a:bodyPr>
          <a:lstStyle/>
          <a:p>
            <a:r>
              <a:rPr lang="en-GB" dirty="0">
                <a:solidFill>
                  <a:srgbClr val="002060"/>
                </a:solidFill>
                <a:latin typeface="Metropolis Semi Bold" panose="00000700000000000000"/>
              </a:rPr>
              <a:t>Engaging with our guests is simple. We just need to practice a bit of</a:t>
            </a:r>
          </a:p>
        </p:txBody>
      </p:sp>
      <p:sp>
        <p:nvSpPr>
          <p:cNvPr id="21" name="TextBox 20">
            <a:extLst>
              <a:ext uri="{FF2B5EF4-FFF2-40B4-BE49-F238E27FC236}">
                <a16:creationId xmlns:a16="http://schemas.microsoft.com/office/drawing/2014/main" id="{E3724ACC-7C36-436C-A4AC-6038EBF55670}"/>
              </a:ext>
            </a:extLst>
          </p:cNvPr>
          <p:cNvSpPr txBox="1"/>
          <p:nvPr/>
        </p:nvSpPr>
        <p:spPr>
          <a:xfrm>
            <a:off x="1021207" y="3041542"/>
            <a:ext cx="10154793" cy="646331"/>
          </a:xfrm>
          <a:prstGeom prst="rect">
            <a:avLst/>
          </a:prstGeom>
          <a:noFill/>
        </p:spPr>
        <p:txBody>
          <a:bodyPr wrap="square" rtlCol="0">
            <a:spAutoFit/>
          </a:bodyPr>
          <a:lstStyle/>
          <a:p>
            <a:r>
              <a:rPr lang="en-GB" dirty="0">
                <a:solidFill>
                  <a:srgbClr val="002060"/>
                </a:solidFill>
                <a:latin typeface="Metropolis Semi Bold" panose="00000700000000000000"/>
              </a:rPr>
              <a:t>Engagement is what makes our guests experience a personal one. It is what sets a good experience apart from an excellent one. It can be the difference between retaining or losing five star status. </a:t>
            </a:r>
          </a:p>
        </p:txBody>
      </p:sp>
      <p:sp>
        <p:nvSpPr>
          <p:cNvPr id="22" name="TextBox 21">
            <a:extLst>
              <a:ext uri="{FF2B5EF4-FFF2-40B4-BE49-F238E27FC236}">
                <a16:creationId xmlns:a16="http://schemas.microsoft.com/office/drawing/2014/main" id="{0AFE02AC-D58E-4FC1-978C-AC9AC198F316}"/>
              </a:ext>
            </a:extLst>
          </p:cNvPr>
          <p:cNvSpPr txBox="1"/>
          <p:nvPr/>
        </p:nvSpPr>
        <p:spPr>
          <a:xfrm>
            <a:off x="3913272" y="4353699"/>
            <a:ext cx="4365453" cy="1815882"/>
          </a:xfrm>
          <a:prstGeom prst="rect">
            <a:avLst/>
          </a:prstGeom>
          <a:noFill/>
        </p:spPr>
        <p:txBody>
          <a:bodyPr wrap="square" rtlCol="0">
            <a:spAutoFit/>
          </a:bodyPr>
          <a:lstStyle/>
          <a:p>
            <a:r>
              <a:rPr lang="en-GB" sz="11200" dirty="0">
                <a:solidFill>
                  <a:srgbClr val="002060"/>
                </a:solidFill>
                <a:latin typeface="Chiller" panose="04020404031007020602" pitchFamily="82" charset="0"/>
              </a:rPr>
              <a:t>Small Talk</a:t>
            </a:r>
          </a:p>
        </p:txBody>
      </p:sp>
      <p:grpSp>
        <p:nvGrpSpPr>
          <p:cNvPr id="26" name="Group 25">
            <a:extLst>
              <a:ext uri="{FF2B5EF4-FFF2-40B4-BE49-F238E27FC236}">
                <a16:creationId xmlns:a16="http://schemas.microsoft.com/office/drawing/2014/main" id="{1ACC2791-72AB-4B82-968B-B21A8754A4EC}"/>
              </a:ext>
            </a:extLst>
          </p:cNvPr>
          <p:cNvGrpSpPr/>
          <p:nvPr/>
        </p:nvGrpSpPr>
        <p:grpSpPr>
          <a:xfrm>
            <a:off x="890494" y="2129884"/>
            <a:ext cx="4147745" cy="584775"/>
            <a:chOff x="6769386" y="4489153"/>
            <a:chExt cx="4147745" cy="584775"/>
          </a:xfrm>
        </p:grpSpPr>
        <p:sp>
          <p:nvSpPr>
            <p:cNvPr id="27" name="TextBox 26">
              <a:extLst>
                <a:ext uri="{FF2B5EF4-FFF2-40B4-BE49-F238E27FC236}">
                  <a16:creationId xmlns:a16="http://schemas.microsoft.com/office/drawing/2014/main" id="{41DD94CF-B823-4AB0-941D-805D61FE00C4}"/>
                </a:ext>
              </a:extLst>
            </p:cNvPr>
            <p:cNvSpPr txBox="1"/>
            <p:nvPr/>
          </p:nvSpPr>
          <p:spPr>
            <a:xfrm>
              <a:off x="6769386" y="4489153"/>
              <a:ext cx="2261773"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Engagement</a:t>
              </a:r>
            </a:p>
          </p:txBody>
        </p:sp>
        <p:pic>
          <p:nvPicPr>
            <p:cNvPr id="28" name="Picture 27" descr="Shape&#10;&#10;Description automatically generated">
              <a:extLst>
                <a:ext uri="{FF2B5EF4-FFF2-40B4-BE49-F238E27FC236}">
                  <a16:creationId xmlns:a16="http://schemas.microsoft.com/office/drawing/2014/main" id="{9948A641-4255-4477-8B3A-C0F0E0251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59" y="4558688"/>
              <a:ext cx="473326" cy="450536"/>
            </a:xfrm>
            <a:prstGeom prst="rect">
              <a:avLst/>
            </a:prstGeom>
          </p:spPr>
        </p:pic>
        <p:pic>
          <p:nvPicPr>
            <p:cNvPr id="29" name="Picture 28" descr="Shape&#10;&#10;Description automatically generated">
              <a:extLst>
                <a:ext uri="{FF2B5EF4-FFF2-40B4-BE49-F238E27FC236}">
                  <a16:creationId xmlns:a16="http://schemas.microsoft.com/office/drawing/2014/main" id="{6010027A-262D-44E7-A7E6-9ADB6FB6B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85" y="4556272"/>
              <a:ext cx="473326" cy="450536"/>
            </a:xfrm>
            <a:prstGeom prst="rect">
              <a:avLst/>
            </a:prstGeom>
          </p:spPr>
        </p:pic>
        <p:pic>
          <p:nvPicPr>
            <p:cNvPr id="30" name="Picture 29" descr="Shape&#10;&#10;Description automatically generated">
              <a:extLst>
                <a:ext uri="{FF2B5EF4-FFF2-40B4-BE49-F238E27FC236}">
                  <a16:creationId xmlns:a16="http://schemas.microsoft.com/office/drawing/2014/main" id="{F67BC9C0-C9D3-4573-9BD9-F821C7F57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811" y="4566533"/>
              <a:ext cx="473326" cy="450536"/>
            </a:xfrm>
            <a:prstGeom prst="rect">
              <a:avLst/>
            </a:prstGeom>
          </p:spPr>
        </p:pic>
        <p:pic>
          <p:nvPicPr>
            <p:cNvPr id="31" name="Picture 30" descr="Shape&#10;&#10;Description automatically generated">
              <a:extLst>
                <a:ext uri="{FF2B5EF4-FFF2-40B4-BE49-F238E27FC236}">
                  <a16:creationId xmlns:a16="http://schemas.microsoft.com/office/drawing/2014/main" id="{FDB9BBAD-A630-484E-96F1-FDF112276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805" y="4566533"/>
              <a:ext cx="473326" cy="450536"/>
            </a:xfrm>
            <a:prstGeom prst="rect">
              <a:avLst/>
            </a:prstGeom>
          </p:spPr>
        </p:pic>
      </p:grpSp>
      <p:pic>
        <p:nvPicPr>
          <p:cNvPr id="5" name="Picture 4">
            <a:extLst>
              <a:ext uri="{FF2B5EF4-FFF2-40B4-BE49-F238E27FC236}">
                <a16:creationId xmlns:a16="http://schemas.microsoft.com/office/drawing/2014/main" id="{ABE74793-26C9-4B2A-8C64-18485ACEA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499" y="4351109"/>
            <a:ext cx="1940882" cy="1940882"/>
          </a:xfrm>
          <a:prstGeom prst="rect">
            <a:avLst/>
          </a:prstGeom>
        </p:spPr>
      </p:pic>
      <p:pic>
        <p:nvPicPr>
          <p:cNvPr id="34" name="Picture 33">
            <a:extLst>
              <a:ext uri="{FF2B5EF4-FFF2-40B4-BE49-F238E27FC236}">
                <a16:creationId xmlns:a16="http://schemas.microsoft.com/office/drawing/2014/main" id="{01E0AB1E-3E4E-49B8-B23E-E751D2531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194" y="4300474"/>
            <a:ext cx="1940882" cy="1940882"/>
          </a:xfrm>
          <a:prstGeom prst="rect">
            <a:avLst/>
          </a:prstGeom>
        </p:spPr>
      </p:pic>
    </p:spTree>
    <p:extLst>
      <p:ext uri="{BB962C8B-B14F-4D97-AF65-F5344CB8AC3E}">
        <p14:creationId xmlns:p14="http://schemas.microsoft.com/office/powerpoint/2010/main" val="291230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250"/>
                                        <p:tgtEl>
                                          <p:spTgt spid="22"/>
                                        </p:tgtEl>
                                      </p:cBhvr>
                                    </p:animEffect>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50" fill="hold"/>
                                        <p:tgtEl>
                                          <p:spTgt spid="34"/>
                                        </p:tgtEl>
                                        <p:attrNameLst>
                                          <p:attrName>ppt_x</p:attrName>
                                        </p:attrNameLst>
                                      </p:cBhvr>
                                      <p:tavLst>
                                        <p:tav tm="0">
                                          <p:val>
                                            <p:strVal val="1+#ppt_w/2"/>
                                          </p:val>
                                        </p:tav>
                                        <p:tav tm="100000">
                                          <p:val>
                                            <p:strVal val="#ppt_x"/>
                                          </p:val>
                                        </p:tav>
                                      </p:tavLst>
                                    </p:anim>
                                    <p:anim calcmode="lin" valueType="num">
                                      <p:cBhvr additive="base">
                                        <p:cTn id="26" dur="25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9D2692-AF18-4F20-AD40-016217E0ACA9}"/>
              </a:ext>
            </a:extLst>
          </p:cNvPr>
          <p:cNvSpPr txBox="1"/>
          <p:nvPr/>
        </p:nvSpPr>
        <p:spPr>
          <a:xfrm>
            <a:off x="1056376" y="3304061"/>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Are you staying locally?</a:t>
            </a:r>
          </a:p>
        </p:txBody>
      </p:sp>
      <p:sp>
        <p:nvSpPr>
          <p:cNvPr id="21" name="TextBox 20">
            <a:extLst>
              <a:ext uri="{FF2B5EF4-FFF2-40B4-BE49-F238E27FC236}">
                <a16:creationId xmlns:a16="http://schemas.microsoft.com/office/drawing/2014/main" id="{E3724ACC-7C36-436C-A4AC-6038EBF55670}"/>
              </a:ext>
            </a:extLst>
          </p:cNvPr>
          <p:cNvSpPr txBox="1"/>
          <p:nvPr/>
        </p:nvSpPr>
        <p:spPr>
          <a:xfrm>
            <a:off x="1056376" y="2846408"/>
            <a:ext cx="3401324" cy="369332"/>
          </a:xfrm>
          <a:prstGeom prst="rect">
            <a:avLst/>
          </a:prstGeom>
          <a:noFill/>
        </p:spPr>
        <p:txBody>
          <a:bodyPr wrap="square" rtlCol="0">
            <a:spAutoFit/>
          </a:bodyPr>
          <a:lstStyle/>
          <a:p>
            <a:r>
              <a:rPr lang="en-GB" dirty="0">
                <a:solidFill>
                  <a:srgbClr val="002060"/>
                </a:solidFill>
                <a:latin typeface="Metropolis Semi Bold" panose="00000700000000000000"/>
              </a:rPr>
              <a:t>Have you travelled far to be here?</a:t>
            </a:r>
          </a:p>
        </p:txBody>
      </p:sp>
      <p:grpSp>
        <p:nvGrpSpPr>
          <p:cNvPr id="26" name="Group 25">
            <a:extLst>
              <a:ext uri="{FF2B5EF4-FFF2-40B4-BE49-F238E27FC236}">
                <a16:creationId xmlns:a16="http://schemas.microsoft.com/office/drawing/2014/main" id="{1ACC2791-72AB-4B82-968B-B21A8754A4EC}"/>
              </a:ext>
            </a:extLst>
          </p:cNvPr>
          <p:cNvGrpSpPr/>
          <p:nvPr/>
        </p:nvGrpSpPr>
        <p:grpSpPr>
          <a:xfrm>
            <a:off x="890494" y="2129884"/>
            <a:ext cx="4147745" cy="584775"/>
            <a:chOff x="6769386" y="4489153"/>
            <a:chExt cx="4147745" cy="584775"/>
          </a:xfrm>
        </p:grpSpPr>
        <p:sp>
          <p:nvSpPr>
            <p:cNvPr id="27" name="TextBox 26">
              <a:extLst>
                <a:ext uri="{FF2B5EF4-FFF2-40B4-BE49-F238E27FC236}">
                  <a16:creationId xmlns:a16="http://schemas.microsoft.com/office/drawing/2014/main" id="{41DD94CF-B823-4AB0-941D-805D61FE00C4}"/>
                </a:ext>
              </a:extLst>
            </p:cNvPr>
            <p:cNvSpPr txBox="1"/>
            <p:nvPr/>
          </p:nvSpPr>
          <p:spPr>
            <a:xfrm>
              <a:off x="6769386" y="4489153"/>
              <a:ext cx="2261773"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Engagement</a:t>
              </a:r>
            </a:p>
          </p:txBody>
        </p:sp>
        <p:pic>
          <p:nvPicPr>
            <p:cNvPr id="28" name="Picture 27" descr="Shape&#10;&#10;Description automatically generated">
              <a:extLst>
                <a:ext uri="{FF2B5EF4-FFF2-40B4-BE49-F238E27FC236}">
                  <a16:creationId xmlns:a16="http://schemas.microsoft.com/office/drawing/2014/main" id="{9948A641-4255-4477-8B3A-C0F0E0251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59" y="4558688"/>
              <a:ext cx="473326" cy="450536"/>
            </a:xfrm>
            <a:prstGeom prst="rect">
              <a:avLst/>
            </a:prstGeom>
          </p:spPr>
        </p:pic>
        <p:pic>
          <p:nvPicPr>
            <p:cNvPr id="29" name="Picture 28" descr="Shape&#10;&#10;Description automatically generated">
              <a:extLst>
                <a:ext uri="{FF2B5EF4-FFF2-40B4-BE49-F238E27FC236}">
                  <a16:creationId xmlns:a16="http://schemas.microsoft.com/office/drawing/2014/main" id="{6010027A-262D-44E7-A7E6-9ADB6FB6B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85" y="4556272"/>
              <a:ext cx="473326" cy="450536"/>
            </a:xfrm>
            <a:prstGeom prst="rect">
              <a:avLst/>
            </a:prstGeom>
          </p:spPr>
        </p:pic>
        <p:pic>
          <p:nvPicPr>
            <p:cNvPr id="30" name="Picture 29" descr="Shape&#10;&#10;Description automatically generated">
              <a:extLst>
                <a:ext uri="{FF2B5EF4-FFF2-40B4-BE49-F238E27FC236}">
                  <a16:creationId xmlns:a16="http://schemas.microsoft.com/office/drawing/2014/main" id="{F67BC9C0-C9D3-4573-9BD9-F821C7F57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811" y="4566533"/>
              <a:ext cx="473326" cy="450536"/>
            </a:xfrm>
            <a:prstGeom prst="rect">
              <a:avLst/>
            </a:prstGeom>
          </p:spPr>
        </p:pic>
        <p:pic>
          <p:nvPicPr>
            <p:cNvPr id="31" name="Picture 30" descr="Shape&#10;&#10;Description automatically generated">
              <a:extLst>
                <a:ext uri="{FF2B5EF4-FFF2-40B4-BE49-F238E27FC236}">
                  <a16:creationId xmlns:a16="http://schemas.microsoft.com/office/drawing/2014/main" id="{FDB9BBAD-A630-484E-96F1-FDF112276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805" y="4566533"/>
              <a:ext cx="473326" cy="450536"/>
            </a:xfrm>
            <a:prstGeom prst="rect">
              <a:avLst/>
            </a:prstGeom>
          </p:spPr>
        </p:pic>
      </p:grpSp>
      <p:sp>
        <p:nvSpPr>
          <p:cNvPr id="15" name="TextBox 14">
            <a:extLst>
              <a:ext uri="{FF2B5EF4-FFF2-40B4-BE49-F238E27FC236}">
                <a16:creationId xmlns:a16="http://schemas.microsoft.com/office/drawing/2014/main" id="{208C447F-632D-43E1-9ADB-BD5A3B6DB5D7}"/>
              </a:ext>
            </a:extLst>
          </p:cNvPr>
          <p:cNvSpPr txBox="1"/>
          <p:nvPr/>
        </p:nvSpPr>
        <p:spPr>
          <a:xfrm>
            <a:off x="1056376" y="3761714"/>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Are you visiting other cities?</a:t>
            </a:r>
          </a:p>
        </p:txBody>
      </p:sp>
      <p:sp>
        <p:nvSpPr>
          <p:cNvPr id="16" name="TextBox 15">
            <a:extLst>
              <a:ext uri="{FF2B5EF4-FFF2-40B4-BE49-F238E27FC236}">
                <a16:creationId xmlns:a16="http://schemas.microsoft.com/office/drawing/2014/main" id="{2E8FCD88-60B8-477C-A60D-AA3A580C764D}"/>
              </a:ext>
            </a:extLst>
          </p:cNvPr>
          <p:cNvSpPr txBox="1"/>
          <p:nvPr/>
        </p:nvSpPr>
        <p:spPr>
          <a:xfrm>
            <a:off x="1056376" y="4219367"/>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Have you tried the haggis yet?</a:t>
            </a:r>
          </a:p>
        </p:txBody>
      </p:sp>
      <p:sp>
        <p:nvSpPr>
          <p:cNvPr id="17" name="TextBox 16">
            <a:extLst>
              <a:ext uri="{FF2B5EF4-FFF2-40B4-BE49-F238E27FC236}">
                <a16:creationId xmlns:a16="http://schemas.microsoft.com/office/drawing/2014/main" id="{13C4B82E-0F9C-4A8A-A4B3-256258B315C5}"/>
              </a:ext>
            </a:extLst>
          </p:cNvPr>
          <p:cNvSpPr txBox="1"/>
          <p:nvPr/>
        </p:nvSpPr>
        <p:spPr>
          <a:xfrm>
            <a:off x="1056376" y="4677020"/>
            <a:ext cx="4087124" cy="369332"/>
          </a:xfrm>
          <a:prstGeom prst="rect">
            <a:avLst/>
          </a:prstGeom>
          <a:noFill/>
        </p:spPr>
        <p:txBody>
          <a:bodyPr wrap="square" rtlCol="0">
            <a:spAutoFit/>
          </a:bodyPr>
          <a:lstStyle/>
          <a:p>
            <a:r>
              <a:rPr lang="en-GB" dirty="0">
                <a:solidFill>
                  <a:srgbClr val="002060"/>
                </a:solidFill>
                <a:latin typeface="Metropolis Semi Bold" panose="00000700000000000000"/>
              </a:rPr>
              <a:t>Is this your first time on an open-top bus?</a:t>
            </a:r>
          </a:p>
        </p:txBody>
      </p:sp>
      <p:sp>
        <p:nvSpPr>
          <p:cNvPr id="18" name="TextBox 17">
            <a:extLst>
              <a:ext uri="{FF2B5EF4-FFF2-40B4-BE49-F238E27FC236}">
                <a16:creationId xmlns:a16="http://schemas.microsoft.com/office/drawing/2014/main" id="{C0AD7D4E-D71C-4402-9011-B3FDE27A06B2}"/>
              </a:ext>
            </a:extLst>
          </p:cNvPr>
          <p:cNvSpPr txBox="1"/>
          <p:nvPr/>
        </p:nvSpPr>
        <p:spPr>
          <a:xfrm>
            <a:off x="1056376" y="5134673"/>
            <a:ext cx="4087123" cy="369332"/>
          </a:xfrm>
          <a:prstGeom prst="rect">
            <a:avLst/>
          </a:prstGeom>
          <a:noFill/>
        </p:spPr>
        <p:txBody>
          <a:bodyPr wrap="square" rtlCol="0">
            <a:spAutoFit/>
          </a:bodyPr>
          <a:lstStyle/>
          <a:p>
            <a:r>
              <a:rPr lang="en-GB" dirty="0">
                <a:solidFill>
                  <a:srgbClr val="002060"/>
                </a:solidFill>
                <a:latin typeface="Metropolis Semi Bold" panose="00000700000000000000"/>
              </a:rPr>
              <a:t>How is Edinburgh different to your home?</a:t>
            </a:r>
          </a:p>
        </p:txBody>
      </p:sp>
      <p:sp>
        <p:nvSpPr>
          <p:cNvPr id="19" name="TextBox 18">
            <a:extLst>
              <a:ext uri="{FF2B5EF4-FFF2-40B4-BE49-F238E27FC236}">
                <a16:creationId xmlns:a16="http://schemas.microsoft.com/office/drawing/2014/main" id="{C1445DB4-7A88-4BB4-9C39-2D81DB0BFE02}"/>
              </a:ext>
            </a:extLst>
          </p:cNvPr>
          <p:cNvSpPr txBox="1"/>
          <p:nvPr/>
        </p:nvSpPr>
        <p:spPr>
          <a:xfrm>
            <a:off x="1056376" y="5592328"/>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What shows have you seen?</a:t>
            </a:r>
          </a:p>
        </p:txBody>
      </p:sp>
      <p:cxnSp>
        <p:nvCxnSpPr>
          <p:cNvPr id="6" name="Straight Connector 5">
            <a:extLst>
              <a:ext uri="{FF2B5EF4-FFF2-40B4-BE49-F238E27FC236}">
                <a16:creationId xmlns:a16="http://schemas.microsoft.com/office/drawing/2014/main" id="{040492CF-2505-4026-8E52-6DDA4E467E4F}"/>
              </a:ext>
            </a:extLst>
          </p:cNvPr>
          <p:cNvCxnSpPr/>
          <p:nvPr/>
        </p:nvCxnSpPr>
        <p:spPr>
          <a:xfrm>
            <a:off x="5858607" y="2953302"/>
            <a:ext cx="0" cy="29014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7AAB85-DFDA-43FE-80EA-3171B98BF3C9}"/>
              </a:ext>
            </a:extLst>
          </p:cNvPr>
          <p:cNvSpPr txBox="1"/>
          <p:nvPr/>
        </p:nvSpPr>
        <p:spPr>
          <a:xfrm>
            <a:off x="6404459" y="2846408"/>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Have you been busy?</a:t>
            </a:r>
          </a:p>
        </p:txBody>
      </p:sp>
      <p:sp>
        <p:nvSpPr>
          <p:cNvPr id="24" name="TextBox 23">
            <a:extLst>
              <a:ext uri="{FF2B5EF4-FFF2-40B4-BE49-F238E27FC236}">
                <a16:creationId xmlns:a16="http://schemas.microsoft.com/office/drawing/2014/main" id="{400480EB-A6C3-4CAA-AE4E-1750119611A3}"/>
              </a:ext>
            </a:extLst>
          </p:cNvPr>
          <p:cNvSpPr txBox="1"/>
          <p:nvPr/>
        </p:nvSpPr>
        <p:spPr>
          <a:xfrm>
            <a:off x="6404459" y="3304061"/>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Do you enjoy your job?</a:t>
            </a:r>
          </a:p>
        </p:txBody>
      </p:sp>
      <p:sp>
        <p:nvSpPr>
          <p:cNvPr id="25" name="TextBox 24">
            <a:extLst>
              <a:ext uri="{FF2B5EF4-FFF2-40B4-BE49-F238E27FC236}">
                <a16:creationId xmlns:a16="http://schemas.microsoft.com/office/drawing/2014/main" id="{A2145066-BE56-49AE-81B6-709542EBF74F}"/>
              </a:ext>
            </a:extLst>
          </p:cNvPr>
          <p:cNvSpPr txBox="1"/>
          <p:nvPr/>
        </p:nvSpPr>
        <p:spPr>
          <a:xfrm>
            <a:off x="6404459" y="3761714"/>
            <a:ext cx="3217973" cy="369332"/>
          </a:xfrm>
          <a:prstGeom prst="rect">
            <a:avLst/>
          </a:prstGeom>
          <a:noFill/>
        </p:spPr>
        <p:txBody>
          <a:bodyPr wrap="square" rtlCol="0">
            <a:spAutoFit/>
          </a:bodyPr>
          <a:lstStyle/>
          <a:p>
            <a:r>
              <a:rPr lang="en-GB" dirty="0">
                <a:solidFill>
                  <a:srgbClr val="002060"/>
                </a:solidFill>
                <a:latin typeface="Metropolis Semi Bold" panose="00000700000000000000"/>
              </a:rPr>
              <a:t>How long have you lived here?</a:t>
            </a:r>
          </a:p>
        </p:txBody>
      </p:sp>
      <p:sp>
        <p:nvSpPr>
          <p:cNvPr id="32" name="TextBox 31">
            <a:extLst>
              <a:ext uri="{FF2B5EF4-FFF2-40B4-BE49-F238E27FC236}">
                <a16:creationId xmlns:a16="http://schemas.microsoft.com/office/drawing/2014/main" id="{A1C76FFF-3723-4450-9F9D-74E50585DDBD}"/>
              </a:ext>
            </a:extLst>
          </p:cNvPr>
          <p:cNvSpPr txBox="1"/>
          <p:nvPr/>
        </p:nvSpPr>
        <p:spPr>
          <a:xfrm>
            <a:off x="6404459" y="4219367"/>
            <a:ext cx="3301955" cy="369332"/>
          </a:xfrm>
          <a:prstGeom prst="rect">
            <a:avLst/>
          </a:prstGeom>
          <a:noFill/>
        </p:spPr>
        <p:txBody>
          <a:bodyPr wrap="square" rtlCol="0">
            <a:spAutoFit/>
          </a:bodyPr>
          <a:lstStyle/>
          <a:p>
            <a:r>
              <a:rPr lang="en-GB" dirty="0">
                <a:solidFill>
                  <a:srgbClr val="002060"/>
                </a:solidFill>
                <a:latin typeface="Metropolis Semi Bold" panose="00000700000000000000"/>
              </a:rPr>
              <a:t>How does your healthcare work?</a:t>
            </a:r>
          </a:p>
        </p:txBody>
      </p:sp>
      <p:sp>
        <p:nvSpPr>
          <p:cNvPr id="33" name="TextBox 32">
            <a:extLst>
              <a:ext uri="{FF2B5EF4-FFF2-40B4-BE49-F238E27FC236}">
                <a16:creationId xmlns:a16="http://schemas.microsoft.com/office/drawing/2014/main" id="{B97F5E28-7155-44F9-B4D6-4575C63841A6}"/>
              </a:ext>
            </a:extLst>
          </p:cNvPr>
          <p:cNvSpPr txBox="1"/>
          <p:nvPr/>
        </p:nvSpPr>
        <p:spPr>
          <a:xfrm>
            <a:off x="6404459" y="4677020"/>
            <a:ext cx="4616570" cy="369332"/>
          </a:xfrm>
          <a:prstGeom prst="rect">
            <a:avLst/>
          </a:prstGeom>
          <a:noFill/>
        </p:spPr>
        <p:txBody>
          <a:bodyPr wrap="square" rtlCol="0">
            <a:spAutoFit/>
          </a:bodyPr>
          <a:lstStyle/>
          <a:p>
            <a:r>
              <a:rPr lang="en-GB" dirty="0">
                <a:solidFill>
                  <a:srgbClr val="002060"/>
                </a:solidFill>
                <a:latin typeface="Metropolis Semi Bold" panose="00000700000000000000"/>
              </a:rPr>
              <a:t>What do people from Edinburgh do after work?</a:t>
            </a:r>
          </a:p>
        </p:txBody>
      </p:sp>
      <p:sp>
        <p:nvSpPr>
          <p:cNvPr id="35" name="TextBox 34">
            <a:extLst>
              <a:ext uri="{FF2B5EF4-FFF2-40B4-BE49-F238E27FC236}">
                <a16:creationId xmlns:a16="http://schemas.microsoft.com/office/drawing/2014/main" id="{2CD2F63D-6BD8-4ED0-8FB7-F975D2484066}"/>
              </a:ext>
            </a:extLst>
          </p:cNvPr>
          <p:cNvSpPr txBox="1"/>
          <p:nvPr/>
        </p:nvSpPr>
        <p:spPr>
          <a:xfrm>
            <a:off x="6404459" y="5592328"/>
            <a:ext cx="3879316" cy="369332"/>
          </a:xfrm>
          <a:prstGeom prst="rect">
            <a:avLst/>
          </a:prstGeom>
          <a:noFill/>
        </p:spPr>
        <p:txBody>
          <a:bodyPr wrap="square" rtlCol="0">
            <a:spAutoFit/>
          </a:bodyPr>
          <a:lstStyle/>
          <a:p>
            <a:r>
              <a:rPr lang="en-GB" dirty="0">
                <a:solidFill>
                  <a:srgbClr val="002060"/>
                </a:solidFill>
                <a:latin typeface="Metropolis Semi Bold" panose="00000700000000000000"/>
              </a:rPr>
              <a:t>Can you recommend anywhere to eat?</a:t>
            </a:r>
          </a:p>
        </p:txBody>
      </p:sp>
      <p:sp>
        <p:nvSpPr>
          <p:cNvPr id="36" name="TextBox 35">
            <a:extLst>
              <a:ext uri="{FF2B5EF4-FFF2-40B4-BE49-F238E27FC236}">
                <a16:creationId xmlns:a16="http://schemas.microsoft.com/office/drawing/2014/main" id="{2EED8DD4-8AFA-4F2E-82DF-EBAA2FCE5F40}"/>
              </a:ext>
            </a:extLst>
          </p:cNvPr>
          <p:cNvSpPr txBox="1"/>
          <p:nvPr/>
        </p:nvSpPr>
        <p:spPr>
          <a:xfrm>
            <a:off x="6404459" y="5134673"/>
            <a:ext cx="3677093" cy="369332"/>
          </a:xfrm>
          <a:prstGeom prst="rect">
            <a:avLst/>
          </a:prstGeom>
          <a:noFill/>
        </p:spPr>
        <p:txBody>
          <a:bodyPr wrap="square" rtlCol="0">
            <a:spAutoFit/>
          </a:bodyPr>
          <a:lstStyle/>
          <a:p>
            <a:r>
              <a:rPr lang="en-GB" dirty="0">
                <a:solidFill>
                  <a:srgbClr val="002060"/>
                </a:solidFill>
                <a:latin typeface="Metropolis Semi Bold" panose="00000700000000000000"/>
              </a:rPr>
              <a:t>Do you get a lot of rain in Edinburgh?</a:t>
            </a:r>
          </a:p>
        </p:txBody>
      </p:sp>
    </p:spTree>
    <p:extLst>
      <p:ext uri="{BB962C8B-B14F-4D97-AF65-F5344CB8AC3E}">
        <p14:creationId xmlns:p14="http://schemas.microsoft.com/office/powerpoint/2010/main" val="272244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25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2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25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25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25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25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25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25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250"/>
                                        <p:tgtEl>
                                          <p:spTgt spid="35"/>
                                        </p:tgtEl>
                                      </p:cBhvr>
                                    </p:animEffect>
                                  </p:childTnLst>
                                </p:cTn>
                              </p:par>
                            </p:childTnLst>
                          </p:cTn>
                        </p:par>
                        <p:par>
                          <p:cTn id="49" fill="hold">
                            <p:stCondLst>
                              <p:cond delay="1250"/>
                            </p:stCondLst>
                            <p:childTnLst>
                              <p:par>
                                <p:cTn id="50" presetID="10"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15" grpId="0"/>
      <p:bldP spid="16" grpId="0"/>
      <p:bldP spid="17" grpId="0"/>
      <p:bldP spid="18" grpId="0"/>
      <p:bldP spid="19" grpId="0"/>
      <p:bldP spid="23" grpId="0"/>
      <p:bldP spid="24" grpId="0"/>
      <p:bldP spid="25" grpId="0"/>
      <p:bldP spid="32"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39D2692-AF18-4F20-AD40-016217E0ACA9}"/>
              </a:ext>
            </a:extLst>
          </p:cNvPr>
          <p:cNvSpPr txBox="1"/>
          <p:nvPr/>
        </p:nvSpPr>
        <p:spPr>
          <a:xfrm>
            <a:off x="6487051" y="2916076"/>
            <a:ext cx="3077712" cy="369332"/>
          </a:xfrm>
          <a:prstGeom prst="rect">
            <a:avLst/>
          </a:prstGeom>
          <a:noFill/>
        </p:spPr>
        <p:txBody>
          <a:bodyPr wrap="square" rtlCol="0">
            <a:spAutoFit/>
          </a:bodyPr>
          <a:lstStyle/>
          <a:p>
            <a:r>
              <a:rPr lang="en-GB" dirty="0">
                <a:solidFill>
                  <a:srgbClr val="002060"/>
                </a:solidFill>
                <a:latin typeface="Metropolis Semi Bold" panose="00000700000000000000"/>
              </a:rPr>
              <a:t>Here is your bus.</a:t>
            </a:r>
          </a:p>
        </p:txBody>
      </p:sp>
      <p:sp>
        <p:nvSpPr>
          <p:cNvPr id="21" name="TextBox 20">
            <a:extLst>
              <a:ext uri="{FF2B5EF4-FFF2-40B4-BE49-F238E27FC236}">
                <a16:creationId xmlns:a16="http://schemas.microsoft.com/office/drawing/2014/main" id="{E3724ACC-7C36-436C-A4AC-6038EBF55670}"/>
              </a:ext>
            </a:extLst>
          </p:cNvPr>
          <p:cNvSpPr txBox="1"/>
          <p:nvPr/>
        </p:nvSpPr>
        <p:spPr>
          <a:xfrm>
            <a:off x="6487051" y="2473134"/>
            <a:ext cx="3401324" cy="369332"/>
          </a:xfrm>
          <a:prstGeom prst="rect">
            <a:avLst/>
          </a:prstGeom>
          <a:noFill/>
        </p:spPr>
        <p:txBody>
          <a:bodyPr wrap="square" rtlCol="0">
            <a:spAutoFit/>
          </a:bodyPr>
          <a:lstStyle/>
          <a:p>
            <a:r>
              <a:rPr lang="en-GB" dirty="0">
                <a:solidFill>
                  <a:srgbClr val="002060"/>
                </a:solidFill>
                <a:latin typeface="Metropolis Semi Bold" panose="00000700000000000000"/>
              </a:rPr>
              <a:t>Please excuse me.</a:t>
            </a:r>
          </a:p>
        </p:txBody>
      </p:sp>
      <p:grpSp>
        <p:nvGrpSpPr>
          <p:cNvPr id="26" name="Group 25">
            <a:extLst>
              <a:ext uri="{FF2B5EF4-FFF2-40B4-BE49-F238E27FC236}">
                <a16:creationId xmlns:a16="http://schemas.microsoft.com/office/drawing/2014/main" id="{1ACC2791-72AB-4B82-968B-B21A8754A4EC}"/>
              </a:ext>
            </a:extLst>
          </p:cNvPr>
          <p:cNvGrpSpPr/>
          <p:nvPr/>
        </p:nvGrpSpPr>
        <p:grpSpPr>
          <a:xfrm>
            <a:off x="890494" y="2129884"/>
            <a:ext cx="4147745" cy="584775"/>
            <a:chOff x="6769386" y="4489153"/>
            <a:chExt cx="4147745" cy="584775"/>
          </a:xfrm>
        </p:grpSpPr>
        <p:sp>
          <p:nvSpPr>
            <p:cNvPr id="27" name="TextBox 26">
              <a:extLst>
                <a:ext uri="{FF2B5EF4-FFF2-40B4-BE49-F238E27FC236}">
                  <a16:creationId xmlns:a16="http://schemas.microsoft.com/office/drawing/2014/main" id="{41DD94CF-B823-4AB0-941D-805D61FE00C4}"/>
                </a:ext>
              </a:extLst>
            </p:cNvPr>
            <p:cNvSpPr txBox="1"/>
            <p:nvPr/>
          </p:nvSpPr>
          <p:spPr>
            <a:xfrm>
              <a:off x="6769386" y="4489153"/>
              <a:ext cx="2261773"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Engagement</a:t>
              </a:r>
            </a:p>
          </p:txBody>
        </p:sp>
        <p:pic>
          <p:nvPicPr>
            <p:cNvPr id="28" name="Picture 27" descr="Shape&#10;&#10;Description automatically generated">
              <a:extLst>
                <a:ext uri="{FF2B5EF4-FFF2-40B4-BE49-F238E27FC236}">
                  <a16:creationId xmlns:a16="http://schemas.microsoft.com/office/drawing/2014/main" id="{9948A641-4255-4477-8B3A-C0F0E0251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59" y="4558688"/>
              <a:ext cx="473326" cy="450536"/>
            </a:xfrm>
            <a:prstGeom prst="rect">
              <a:avLst/>
            </a:prstGeom>
          </p:spPr>
        </p:pic>
        <p:pic>
          <p:nvPicPr>
            <p:cNvPr id="29" name="Picture 28" descr="Shape&#10;&#10;Description automatically generated">
              <a:extLst>
                <a:ext uri="{FF2B5EF4-FFF2-40B4-BE49-F238E27FC236}">
                  <a16:creationId xmlns:a16="http://schemas.microsoft.com/office/drawing/2014/main" id="{6010027A-262D-44E7-A7E6-9ADB6FB6B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485" y="4556272"/>
              <a:ext cx="473326" cy="450536"/>
            </a:xfrm>
            <a:prstGeom prst="rect">
              <a:avLst/>
            </a:prstGeom>
          </p:spPr>
        </p:pic>
        <p:pic>
          <p:nvPicPr>
            <p:cNvPr id="30" name="Picture 29" descr="Shape&#10;&#10;Description automatically generated">
              <a:extLst>
                <a:ext uri="{FF2B5EF4-FFF2-40B4-BE49-F238E27FC236}">
                  <a16:creationId xmlns:a16="http://schemas.microsoft.com/office/drawing/2014/main" id="{F67BC9C0-C9D3-4573-9BD9-F821C7F57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811" y="4566533"/>
              <a:ext cx="473326" cy="450536"/>
            </a:xfrm>
            <a:prstGeom prst="rect">
              <a:avLst/>
            </a:prstGeom>
          </p:spPr>
        </p:pic>
        <p:pic>
          <p:nvPicPr>
            <p:cNvPr id="31" name="Picture 30" descr="Shape&#10;&#10;Description automatically generated">
              <a:extLst>
                <a:ext uri="{FF2B5EF4-FFF2-40B4-BE49-F238E27FC236}">
                  <a16:creationId xmlns:a16="http://schemas.microsoft.com/office/drawing/2014/main" id="{FDB9BBAD-A630-484E-96F1-FDF112276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805" y="4566533"/>
              <a:ext cx="473326" cy="450536"/>
            </a:xfrm>
            <a:prstGeom prst="rect">
              <a:avLst/>
            </a:prstGeom>
          </p:spPr>
        </p:pic>
      </p:grpSp>
      <p:sp>
        <p:nvSpPr>
          <p:cNvPr id="15" name="TextBox 14">
            <a:extLst>
              <a:ext uri="{FF2B5EF4-FFF2-40B4-BE49-F238E27FC236}">
                <a16:creationId xmlns:a16="http://schemas.microsoft.com/office/drawing/2014/main" id="{208C447F-632D-43E1-9ADB-BD5A3B6DB5D7}"/>
              </a:ext>
            </a:extLst>
          </p:cNvPr>
          <p:cNvSpPr txBox="1"/>
          <p:nvPr/>
        </p:nvSpPr>
        <p:spPr>
          <a:xfrm>
            <a:off x="6487051" y="3359018"/>
            <a:ext cx="3163931" cy="369332"/>
          </a:xfrm>
          <a:prstGeom prst="rect">
            <a:avLst/>
          </a:prstGeom>
          <a:noFill/>
        </p:spPr>
        <p:txBody>
          <a:bodyPr wrap="square" rtlCol="0">
            <a:spAutoFit/>
          </a:bodyPr>
          <a:lstStyle/>
          <a:p>
            <a:r>
              <a:rPr lang="en-GB" dirty="0">
                <a:solidFill>
                  <a:srgbClr val="002060"/>
                </a:solidFill>
                <a:latin typeface="Metropolis Semi Bold" panose="00000700000000000000"/>
              </a:rPr>
              <a:t>I’ll leave you with my colleague.</a:t>
            </a:r>
          </a:p>
        </p:txBody>
      </p:sp>
      <p:sp>
        <p:nvSpPr>
          <p:cNvPr id="16" name="TextBox 15">
            <a:extLst>
              <a:ext uri="{FF2B5EF4-FFF2-40B4-BE49-F238E27FC236}">
                <a16:creationId xmlns:a16="http://schemas.microsoft.com/office/drawing/2014/main" id="{2E8FCD88-60B8-477C-A60D-AA3A580C764D}"/>
              </a:ext>
            </a:extLst>
          </p:cNvPr>
          <p:cNvSpPr txBox="1"/>
          <p:nvPr/>
        </p:nvSpPr>
        <p:spPr>
          <a:xfrm>
            <a:off x="6487051" y="3801960"/>
            <a:ext cx="3042542" cy="369332"/>
          </a:xfrm>
          <a:prstGeom prst="rect">
            <a:avLst/>
          </a:prstGeom>
          <a:noFill/>
        </p:spPr>
        <p:txBody>
          <a:bodyPr wrap="square" rtlCol="0">
            <a:spAutoFit/>
          </a:bodyPr>
          <a:lstStyle/>
          <a:p>
            <a:r>
              <a:rPr lang="en-GB" dirty="0">
                <a:solidFill>
                  <a:srgbClr val="002060"/>
                </a:solidFill>
                <a:latin typeface="Metropolis Semi Bold" panose="00000700000000000000"/>
              </a:rPr>
              <a:t>These people are also from…</a:t>
            </a:r>
          </a:p>
        </p:txBody>
      </p:sp>
      <p:sp>
        <p:nvSpPr>
          <p:cNvPr id="17" name="TextBox 16">
            <a:extLst>
              <a:ext uri="{FF2B5EF4-FFF2-40B4-BE49-F238E27FC236}">
                <a16:creationId xmlns:a16="http://schemas.microsoft.com/office/drawing/2014/main" id="{13C4B82E-0F9C-4A8A-A4B3-256258B315C5}"/>
              </a:ext>
            </a:extLst>
          </p:cNvPr>
          <p:cNvSpPr txBox="1"/>
          <p:nvPr/>
        </p:nvSpPr>
        <p:spPr>
          <a:xfrm>
            <a:off x="6487051" y="4244902"/>
            <a:ext cx="4087124" cy="369332"/>
          </a:xfrm>
          <a:prstGeom prst="rect">
            <a:avLst/>
          </a:prstGeom>
          <a:noFill/>
        </p:spPr>
        <p:txBody>
          <a:bodyPr wrap="square" rtlCol="0">
            <a:spAutoFit/>
          </a:bodyPr>
          <a:lstStyle/>
          <a:p>
            <a:r>
              <a:rPr lang="en-GB" dirty="0">
                <a:solidFill>
                  <a:srgbClr val="002060"/>
                </a:solidFill>
                <a:latin typeface="Metropolis Semi Bold" panose="00000700000000000000"/>
              </a:rPr>
              <a:t>That’s very interesting, thank you.</a:t>
            </a:r>
          </a:p>
        </p:txBody>
      </p:sp>
      <p:sp>
        <p:nvSpPr>
          <p:cNvPr id="18" name="TextBox 17">
            <a:extLst>
              <a:ext uri="{FF2B5EF4-FFF2-40B4-BE49-F238E27FC236}">
                <a16:creationId xmlns:a16="http://schemas.microsoft.com/office/drawing/2014/main" id="{C0AD7D4E-D71C-4402-9011-B3FDE27A06B2}"/>
              </a:ext>
            </a:extLst>
          </p:cNvPr>
          <p:cNvSpPr txBox="1"/>
          <p:nvPr/>
        </p:nvSpPr>
        <p:spPr>
          <a:xfrm>
            <a:off x="6487051" y="4687844"/>
            <a:ext cx="4087123" cy="369332"/>
          </a:xfrm>
          <a:prstGeom prst="rect">
            <a:avLst/>
          </a:prstGeom>
          <a:noFill/>
        </p:spPr>
        <p:txBody>
          <a:bodyPr wrap="square" rtlCol="0">
            <a:spAutoFit/>
          </a:bodyPr>
          <a:lstStyle/>
          <a:p>
            <a:r>
              <a:rPr lang="en-GB" dirty="0">
                <a:solidFill>
                  <a:srgbClr val="002060"/>
                </a:solidFill>
                <a:latin typeface="Metropolis Semi Bold" panose="00000700000000000000"/>
              </a:rPr>
              <a:t>I’ll remember that for next time I…</a:t>
            </a:r>
          </a:p>
        </p:txBody>
      </p:sp>
      <p:sp>
        <p:nvSpPr>
          <p:cNvPr id="19" name="TextBox 18">
            <a:extLst>
              <a:ext uri="{FF2B5EF4-FFF2-40B4-BE49-F238E27FC236}">
                <a16:creationId xmlns:a16="http://schemas.microsoft.com/office/drawing/2014/main" id="{C1445DB4-7A88-4BB4-9C39-2D81DB0BFE02}"/>
              </a:ext>
            </a:extLst>
          </p:cNvPr>
          <p:cNvSpPr txBox="1"/>
          <p:nvPr/>
        </p:nvSpPr>
        <p:spPr>
          <a:xfrm>
            <a:off x="6487051" y="5130787"/>
            <a:ext cx="3665093" cy="646331"/>
          </a:xfrm>
          <a:prstGeom prst="rect">
            <a:avLst/>
          </a:prstGeom>
          <a:noFill/>
        </p:spPr>
        <p:txBody>
          <a:bodyPr wrap="square" rtlCol="0">
            <a:spAutoFit/>
          </a:bodyPr>
          <a:lstStyle/>
          <a:p>
            <a:r>
              <a:rPr lang="en-GB" dirty="0">
                <a:solidFill>
                  <a:srgbClr val="002060"/>
                </a:solidFill>
                <a:latin typeface="Metropolis Semi Bold" panose="00000700000000000000"/>
              </a:rPr>
              <a:t>It has been nice to talk to you, I hope you enjoy your day.</a:t>
            </a:r>
          </a:p>
        </p:txBody>
      </p:sp>
    </p:spTree>
    <p:extLst>
      <p:ext uri="{BB962C8B-B14F-4D97-AF65-F5344CB8AC3E}">
        <p14:creationId xmlns:p14="http://schemas.microsoft.com/office/powerpoint/2010/main" val="285591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25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2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E3724ACC-7C36-436C-A4AC-6038EBF55670}"/>
              </a:ext>
            </a:extLst>
          </p:cNvPr>
          <p:cNvSpPr txBox="1"/>
          <p:nvPr/>
        </p:nvSpPr>
        <p:spPr>
          <a:xfrm>
            <a:off x="1068134" y="2783571"/>
            <a:ext cx="9800756" cy="923330"/>
          </a:xfrm>
          <a:prstGeom prst="rect">
            <a:avLst/>
          </a:prstGeom>
          <a:noFill/>
        </p:spPr>
        <p:txBody>
          <a:bodyPr wrap="square" rtlCol="0">
            <a:spAutoFit/>
          </a:bodyPr>
          <a:lstStyle/>
          <a:p>
            <a:r>
              <a:rPr lang="en-GB" dirty="0">
                <a:solidFill>
                  <a:srgbClr val="002060"/>
                </a:solidFill>
                <a:latin typeface="Metropolis Semi Bold" panose="00000700000000000000"/>
              </a:rPr>
              <a:t>Without a friendly conclusion to our guests experience with us and a friendly farewell it is impossible for us to maintain a five star status with Visit Scotland. It is easy to think of a farewell as something that happens toward the end of the day but remember, a lot of our guests leave us much earlier than that.</a:t>
            </a:r>
          </a:p>
        </p:txBody>
      </p:sp>
      <p:sp>
        <p:nvSpPr>
          <p:cNvPr id="15" name="TextBox 14">
            <a:extLst>
              <a:ext uri="{FF2B5EF4-FFF2-40B4-BE49-F238E27FC236}">
                <a16:creationId xmlns:a16="http://schemas.microsoft.com/office/drawing/2014/main" id="{208C447F-632D-43E1-9ADB-BD5A3B6DB5D7}"/>
              </a:ext>
            </a:extLst>
          </p:cNvPr>
          <p:cNvSpPr txBox="1"/>
          <p:nvPr/>
        </p:nvSpPr>
        <p:spPr>
          <a:xfrm>
            <a:off x="4766015" y="5581765"/>
            <a:ext cx="2648371" cy="584775"/>
          </a:xfrm>
          <a:prstGeom prst="rect">
            <a:avLst/>
          </a:prstGeom>
          <a:noFill/>
        </p:spPr>
        <p:txBody>
          <a:bodyPr wrap="square" rtlCol="0">
            <a:spAutoFit/>
          </a:bodyPr>
          <a:lstStyle/>
          <a:p>
            <a:r>
              <a:rPr lang="en-GB" sz="3200" dirty="0">
                <a:solidFill>
                  <a:srgbClr val="002060"/>
                </a:solidFill>
                <a:latin typeface="Metropolis Semi Bold" panose="00000700000000000000"/>
              </a:rPr>
              <a:t>Haste Ye Back!</a:t>
            </a:r>
          </a:p>
        </p:txBody>
      </p:sp>
      <p:sp>
        <p:nvSpPr>
          <p:cNvPr id="16" name="TextBox 15">
            <a:extLst>
              <a:ext uri="{FF2B5EF4-FFF2-40B4-BE49-F238E27FC236}">
                <a16:creationId xmlns:a16="http://schemas.microsoft.com/office/drawing/2014/main" id="{2E8FCD88-60B8-477C-A60D-AA3A580C764D}"/>
              </a:ext>
            </a:extLst>
          </p:cNvPr>
          <p:cNvSpPr txBox="1"/>
          <p:nvPr/>
        </p:nvSpPr>
        <p:spPr>
          <a:xfrm>
            <a:off x="1068134" y="5112455"/>
            <a:ext cx="10006266" cy="369332"/>
          </a:xfrm>
          <a:prstGeom prst="rect">
            <a:avLst/>
          </a:prstGeom>
          <a:noFill/>
        </p:spPr>
        <p:txBody>
          <a:bodyPr wrap="square" rtlCol="0">
            <a:spAutoFit/>
          </a:bodyPr>
          <a:lstStyle/>
          <a:p>
            <a:r>
              <a:rPr lang="en-GB" dirty="0">
                <a:solidFill>
                  <a:srgbClr val="002060"/>
                </a:solidFill>
                <a:latin typeface="Metropolis Semi Bold" panose="00000700000000000000"/>
              </a:rPr>
              <a:t>A five star farewell is one where guests are thanked, helped on their way and invited to provide feedback.</a:t>
            </a:r>
          </a:p>
        </p:txBody>
      </p:sp>
      <p:sp>
        <p:nvSpPr>
          <p:cNvPr id="17" name="TextBox 16">
            <a:extLst>
              <a:ext uri="{FF2B5EF4-FFF2-40B4-BE49-F238E27FC236}">
                <a16:creationId xmlns:a16="http://schemas.microsoft.com/office/drawing/2014/main" id="{13C4B82E-0F9C-4A8A-A4B3-256258B315C5}"/>
              </a:ext>
            </a:extLst>
          </p:cNvPr>
          <p:cNvSpPr txBox="1"/>
          <p:nvPr/>
        </p:nvSpPr>
        <p:spPr>
          <a:xfrm>
            <a:off x="1068134" y="4212834"/>
            <a:ext cx="6640101" cy="369332"/>
          </a:xfrm>
          <a:prstGeom prst="rect">
            <a:avLst/>
          </a:prstGeom>
          <a:noFill/>
        </p:spPr>
        <p:txBody>
          <a:bodyPr wrap="square" rtlCol="0">
            <a:spAutoFit/>
          </a:bodyPr>
          <a:lstStyle/>
          <a:p>
            <a:r>
              <a:rPr lang="en-GB" dirty="0">
                <a:solidFill>
                  <a:srgbClr val="002060"/>
                </a:solidFill>
                <a:latin typeface="Metropolis Semi Bold" panose="00000700000000000000"/>
              </a:rPr>
              <a:t>An average farewell is one where people are thanked as they leave.</a:t>
            </a:r>
          </a:p>
        </p:txBody>
      </p:sp>
      <p:sp>
        <p:nvSpPr>
          <p:cNvPr id="18" name="TextBox 17">
            <a:extLst>
              <a:ext uri="{FF2B5EF4-FFF2-40B4-BE49-F238E27FC236}">
                <a16:creationId xmlns:a16="http://schemas.microsoft.com/office/drawing/2014/main" id="{C0AD7D4E-D71C-4402-9011-B3FDE27A06B2}"/>
              </a:ext>
            </a:extLst>
          </p:cNvPr>
          <p:cNvSpPr txBox="1"/>
          <p:nvPr/>
        </p:nvSpPr>
        <p:spPr>
          <a:xfrm>
            <a:off x="1068134" y="3779856"/>
            <a:ext cx="9800756" cy="369332"/>
          </a:xfrm>
          <a:prstGeom prst="rect">
            <a:avLst/>
          </a:prstGeom>
          <a:noFill/>
        </p:spPr>
        <p:txBody>
          <a:bodyPr wrap="square" rtlCol="0">
            <a:spAutoFit/>
          </a:bodyPr>
          <a:lstStyle/>
          <a:p>
            <a:r>
              <a:rPr lang="en-GB" dirty="0">
                <a:solidFill>
                  <a:srgbClr val="002060"/>
                </a:solidFill>
                <a:latin typeface="Metropolis Semi Bold" panose="00000700000000000000"/>
              </a:rPr>
              <a:t>A bad farewell is one where people are ignored when they depart.</a:t>
            </a:r>
          </a:p>
        </p:txBody>
      </p:sp>
      <p:sp>
        <p:nvSpPr>
          <p:cNvPr id="19" name="TextBox 18">
            <a:extLst>
              <a:ext uri="{FF2B5EF4-FFF2-40B4-BE49-F238E27FC236}">
                <a16:creationId xmlns:a16="http://schemas.microsoft.com/office/drawing/2014/main" id="{C1445DB4-7A88-4BB4-9C39-2D81DB0BFE02}"/>
              </a:ext>
            </a:extLst>
          </p:cNvPr>
          <p:cNvSpPr txBox="1"/>
          <p:nvPr/>
        </p:nvSpPr>
        <p:spPr>
          <a:xfrm>
            <a:off x="1068134" y="4659203"/>
            <a:ext cx="7134379" cy="369332"/>
          </a:xfrm>
          <a:prstGeom prst="rect">
            <a:avLst/>
          </a:prstGeom>
          <a:noFill/>
        </p:spPr>
        <p:txBody>
          <a:bodyPr wrap="square" rtlCol="0">
            <a:spAutoFit/>
          </a:bodyPr>
          <a:lstStyle/>
          <a:p>
            <a:r>
              <a:rPr lang="en-GB" dirty="0">
                <a:solidFill>
                  <a:srgbClr val="002060"/>
                </a:solidFill>
                <a:latin typeface="Metropolis Semi Bold" panose="00000700000000000000"/>
              </a:rPr>
              <a:t>A good farewell is one where people are thanked and helped on their way.</a:t>
            </a:r>
          </a:p>
        </p:txBody>
      </p:sp>
      <p:grpSp>
        <p:nvGrpSpPr>
          <p:cNvPr id="20" name="Group 19">
            <a:extLst>
              <a:ext uri="{FF2B5EF4-FFF2-40B4-BE49-F238E27FC236}">
                <a16:creationId xmlns:a16="http://schemas.microsoft.com/office/drawing/2014/main" id="{BD7538BA-B0AB-4CBE-91C3-1739D47D3B39}"/>
              </a:ext>
            </a:extLst>
          </p:cNvPr>
          <p:cNvGrpSpPr/>
          <p:nvPr/>
        </p:nvGrpSpPr>
        <p:grpSpPr>
          <a:xfrm>
            <a:off x="893438" y="2131677"/>
            <a:ext cx="4134640" cy="584775"/>
            <a:chOff x="7166866" y="5308641"/>
            <a:chExt cx="4134640" cy="584775"/>
          </a:xfrm>
        </p:grpSpPr>
        <p:sp>
          <p:nvSpPr>
            <p:cNvPr id="22" name="TextBox 21">
              <a:extLst>
                <a:ext uri="{FF2B5EF4-FFF2-40B4-BE49-F238E27FC236}">
                  <a16:creationId xmlns:a16="http://schemas.microsoft.com/office/drawing/2014/main" id="{A33C3E50-A3AB-486F-99D2-9EF837259DC7}"/>
                </a:ext>
              </a:extLst>
            </p:cNvPr>
            <p:cNvSpPr txBox="1"/>
            <p:nvPr/>
          </p:nvSpPr>
          <p:spPr>
            <a:xfrm>
              <a:off x="7166866" y="5308641"/>
              <a:ext cx="1741631"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Farewells</a:t>
              </a:r>
            </a:p>
          </p:txBody>
        </p:sp>
        <p:pic>
          <p:nvPicPr>
            <p:cNvPr id="23" name="Picture 22" descr="Shape&#10;&#10;Description automatically generated">
              <a:extLst>
                <a:ext uri="{FF2B5EF4-FFF2-40B4-BE49-F238E27FC236}">
                  <a16:creationId xmlns:a16="http://schemas.microsoft.com/office/drawing/2014/main" id="{17AE1AC4-895B-4F08-9788-78E55CED6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497" y="5375760"/>
              <a:ext cx="473326" cy="450536"/>
            </a:xfrm>
            <a:prstGeom prst="rect">
              <a:avLst/>
            </a:prstGeom>
          </p:spPr>
        </p:pic>
        <p:pic>
          <p:nvPicPr>
            <p:cNvPr id="24" name="Picture 23" descr="Shape&#10;&#10;Description automatically generated">
              <a:extLst>
                <a:ext uri="{FF2B5EF4-FFF2-40B4-BE49-F238E27FC236}">
                  <a16:creationId xmlns:a16="http://schemas.microsoft.com/office/drawing/2014/main" id="{DCE1CA92-700A-45EE-AE0D-44D210CF6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823" y="5375760"/>
              <a:ext cx="473326" cy="450536"/>
            </a:xfrm>
            <a:prstGeom prst="rect">
              <a:avLst/>
            </a:prstGeom>
          </p:spPr>
        </p:pic>
        <p:pic>
          <p:nvPicPr>
            <p:cNvPr id="25" name="Picture 24" descr="Shape&#10;&#10;Description automatically generated">
              <a:extLst>
                <a:ext uri="{FF2B5EF4-FFF2-40B4-BE49-F238E27FC236}">
                  <a16:creationId xmlns:a16="http://schemas.microsoft.com/office/drawing/2014/main" id="{B67A4314-F188-49A5-94A3-750E9D2B2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942" y="5375760"/>
              <a:ext cx="473326" cy="450536"/>
            </a:xfrm>
            <a:prstGeom prst="rect">
              <a:avLst/>
            </a:prstGeom>
          </p:spPr>
        </p:pic>
        <p:pic>
          <p:nvPicPr>
            <p:cNvPr id="32" name="Picture 31" descr="Shape&#10;&#10;Description automatically generated">
              <a:extLst>
                <a:ext uri="{FF2B5EF4-FFF2-40B4-BE49-F238E27FC236}">
                  <a16:creationId xmlns:a16="http://schemas.microsoft.com/office/drawing/2014/main" id="{A0263F2A-EA97-4203-A5FF-73402B8CD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6061" y="5375760"/>
              <a:ext cx="473326" cy="450536"/>
            </a:xfrm>
            <a:prstGeom prst="rect">
              <a:avLst/>
            </a:prstGeom>
          </p:spPr>
        </p:pic>
        <p:pic>
          <p:nvPicPr>
            <p:cNvPr id="33" name="Picture 32" descr="Shape&#10;&#10;Description automatically generated">
              <a:extLst>
                <a:ext uri="{FF2B5EF4-FFF2-40B4-BE49-F238E27FC236}">
                  <a16:creationId xmlns:a16="http://schemas.microsoft.com/office/drawing/2014/main" id="{3C6D4B0B-951C-4995-9319-AA72C007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180" y="5375760"/>
              <a:ext cx="473326" cy="450536"/>
            </a:xfrm>
            <a:prstGeom prst="rect">
              <a:avLst/>
            </a:prstGeom>
          </p:spPr>
        </p:pic>
      </p:grpSp>
    </p:spTree>
    <p:extLst>
      <p:ext uri="{BB962C8B-B14F-4D97-AF65-F5344CB8AC3E}">
        <p14:creationId xmlns:p14="http://schemas.microsoft.com/office/powerpoint/2010/main" val="33377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2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2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250"/>
                                        <p:tgtEl>
                                          <p:spTgt spid="15"/>
                                        </p:tgtEl>
                                      </p:cBhvr>
                                    </p:animEffect>
                                  </p:childTnLst>
                                </p:cTn>
                              </p:par>
                            </p:childTnLst>
                          </p:cTn>
                        </p:par>
                        <p:par>
                          <p:cTn id="33" fill="hold">
                            <p:stCondLst>
                              <p:cond delay="1250"/>
                            </p:stCondLst>
                            <p:childTnLst>
                              <p:par>
                                <p:cTn id="34" presetID="6" presetClass="emph" presetSubtype="0" autoRev="1" fill="hold" grpId="1" nodeType="afterEffect">
                                  <p:stCondLst>
                                    <p:cond delay="0"/>
                                  </p:stCondLst>
                                  <p:childTnLst>
                                    <p:animScale>
                                      <p:cBhvr>
                                        <p:cTn id="35"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P spid="15" grpId="1"/>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Opportunities To Be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F19357B-B736-45E8-B723-0D2356B68F89}"/>
              </a:ext>
            </a:extLst>
          </p:cNvPr>
          <p:cNvSpPr txBox="1"/>
          <p:nvPr/>
        </p:nvSpPr>
        <p:spPr>
          <a:xfrm>
            <a:off x="1441948" y="1931540"/>
            <a:ext cx="1801262" cy="461665"/>
          </a:xfrm>
          <a:prstGeom prst="rect">
            <a:avLst/>
          </a:prstGeom>
          <a:noFill/>
        </p:spPr>
        <p:txBody>
          <a:bodyPr wrap="none" rtlCol="0">
            <a:spAutoFit/>
          </a:bodyPr>
          <a:lstStyle/>
          <a:p>
            <a:r>
              <a:rPr lang="en-GB" sz="2400" dirty="0">
                <a:solidFill>
                  <a:srgbClr val="002060"/>
                </a:solidFill>
              </a:rPr>
              <a:t>Ticket Sellers</a:t>
            </a:r>
          </a:p>
        </p:txBody>
      </p:sp>
      <p:sp>
        <p:nvSpPr>
          <p:cNvPr id="5" name="TextBox 4">
            <a:extLst>
              <a:ext uri="{FF2B5EF4-FFF2-40B4-BE49-F238E27FC236}">
                <a16:creationId xmlns:a16="http://schemas.microsoft.com/office/drawing/2014/main" id="{92715C32-2396-487B-B586-4CDF27E82B00}"/>
              </a:ext>
            </a:extLst>
          </p:cNvPr>
          <p:cNvSpPr txBox="1"/>
          <p:nvPr/>
        </p:nvSpPr>
        <p:spPr>
          <a:xfrm>
            <a:off x="5674152" y="1931541"/>
            <a:ext cx="1064459" cy="461665"/>
          </a:xfrm>
          <a:prstGeom prst="rect">
            <a:avLst/>
          </a:prstGeom>
          <a:noFill/>
        </p:spPr>
        <p:txBody>
          <a:bodyPr wrap="none" rtlCol="0">
            <a:spAutoFit/>
          </a:bodyPr>
          <a:lstStyle/>
          <a:p>
            <a:r>
              <a:rPr lang="en-GB" sz="2400" dirty="0">
                <a:solidFill>
                  <a:srgbClr val="002060"/>
                </a:solidFill>
              </a:rPr>
              <a:t>Drivers</a:t>
            </a:r>
          </a:p>
        </p:txBody>
      </p:sp>
      <p:sp>
        <p:nvSpPr>
          <p:cNvPr id="6" name="TextBox 5">
            <a:extLst>
              <a:ext uri="{FF2B5EF4-FFF2-40B4-BE49-F238E27FC236}">
                <a16:creationId xmlns:a16="http://schemas.microsoft.com/office/drawing/2014/main" id="{F2DFE81F-BD16-472B-B02C-FC3931E9BF6D}"/>
              </a:ext>
            </a:extLst>
          </p:cNvPr>
          <p:cNvSpPr txBox="1"/>
          <p:nvPr/>
        </p:nvSpPr>
        <p:spPr>
          <a:xfrm>
            <a:off x="9451859" y="1931539"/>
            <a:ext cx="1047082" cy="461665"/>
          </a:xfrm>
          <a:prstGeom prst="rect">
            <a:avLst/>
          </a:prstGeom>
          <a:noFill/>
        </p:spPr>
        <p:txBody>
          <a:bodyPr wrap="none" rtlCol="0">
            <a:spAutoFit/>
          </a:bodyPr>
          <a:lstStyle/>
          <a:p>
            <a:r>
              <a:rPr lang="en-GB" sz="2400" dirty="0">
                <a:solidFill>
                  <a:srgbClr val="002060"/>
                </a:solidFill>
              </a:rPr>
              <a:t>Guides</a:t>
            </a:r>
          </a:p>
        </p:txBody>
      </p:sp>
      <p:cxnSp>
        <p:nvCxnSpPr>
          <p:cNvPr id="8" name="Straight Connector 7">
            <a:extLst>
              <a:ext uri="{FF2B5EF4-FFF2-40B4-BE49-F238E27FC236}">
                <a16:creationId xmlns:a16="http://schemas.microsoft.com/office/drawing/2014/main" id="{FD039315-ECF2-4FDA-9518-875FB016EA61}"/>
              </a:ext>
            </a:extLst>
          </p:cNvPr>
          <p:cNvCxnSpPr>
            <a:cxnSpLocks/>
          </p:cNvCxnSpPr>
          <p:nvPr/>
        </p:nvCxnSpPr>
        <p:spPr>
          <a:xfrm>
            <a:off x="4133635" y="2306210"/>
            <a:ext cx="0" cy="37349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E956EB-18FD-4629-A8E5-B3255E2FD37A}"/>
              </a:ext>
            </a:extLst>
          </p:cNvPr>
          <p:cNvCxnSpPr>
            <a:cxnSpLocks/>
          </p:cNvCxnSpPr>
          <p:nvPr/>
        </p:nvCxnSpPr>
        <p:spPr>
          <a:xfrm>
            <a:off x="8251859" y="2306210"/>
            <a:ext cx="0" cy="37349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62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3852" y="585627"/>
            <a:ext cx="10407654" cy="5589141"/>
          </a:xfrm>
        </p:spPr>
        <p:txBody>
          <a:bodyPr>
            <a:noAutofit/>
          </a:bodyPr>
          <a:lstStyle/>
          <a:p>
            <a:r>
              <a:rPr lang="en-GB" sz="13000" dirty="0">
                <a:solidFill>
                  <a:srgbClr val="002060"/>
                </a:solidFill>
                <a:latin typeface="Metropolis Semi Bold" panose="00000700000000000000" pitchFamily="50" charset="0"/>
              </a:rPr>
              <a:t>Do</a:t>
            </a:r>
            <a:br>
              <a:rPr lang="en-GB" sz="13000" dirty="0">
                <a:solidFill>
                  <a:srgbClr val="002060"/>
                </a:solidFill>
                <a:latin typeface="Metropolis Semi Bold" panose="00000700000000000000" pitchFamily="50" charset="0"/>
              </a:rPr>
            </a:br>
            <a:r>
              <a:rPr lang="en-GB" sz="13000" dirty="0">
                <a:solidFill>
                  <a:srgbClr val="002060"/>
                </a:solidFill>
                <a:latin typeface="Metropolis Semi Bold" panose="00000700000000000000" pitchFamily="50" charset="0"/>
              </a:rPr>
              <a:t>We</a:t>
            </a:r>
            <a:br>
              <a:rPr lang="en-GB" sz="13000" dirty="0">
                <a:solidFill>
                  <a:srgbClr val="002060"/>
                </a:solidFill>
                <a:latin typeface="Metropolis Semi Bold" panose="00000700000000000000" pitchFamily="50" charset="0"/>
              </a:rPr>
            </a:br>
            <a:r>
              <a:rPr lang="en-GB" sz="13000" dirty="0">
                <a:solidFill>
                  <a:srgbClr val="002060"/>
                </a:solidFill>
                <a:latin typeface="Metropolis Semi Bold" panose="00000700000000000000" pitchFamily="50" charset="0"/>
              </a:rPr>
              <a:t>Care?</a:t>
            </a:r>
          </a:p>
        </p:txBody>
      </p:sp>
    </p:spTree>
    <p:extLst>
      <p:ext uri="{BB962C8B-B14F-4D97-AF65-F5344CB8AC3E}">
        <p14:creationId xmlns:p14="http://schemas.microsoft.com/office/powerpoint/2010/main" val="420821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1022345" y="462336"/>
            <a:ext cx="10411012" cy="1510301"/>
          </a:xfrm>
        </p:spPr>
        <p:txBody>
          <a:bodyPr>
            <a:noAutofit/>
          </a:bodyPr>
          <a:lstStyle/>
          <a:p>
            <a:r>
              <a:rPr lang="en-GB" sz="10000" dirty="0">
                <a:solidFill>
                  <a:srgbClr val="002060"/>
                </a:solidFill>
                <a:latin typeface="Metropolis Semi Bold" panose="00000700000000000000" pitchFamily="50" charset="0"/>
              </a:rPr>
              <a:t>Thank you</a:t>
            </a:r>
          </a:p>
        </p:txBody>
      </p:sp>
      <p:sp>
        <p:nvSpPr>
          <p:cNvPr id="9" name="Title 1">
            <a:extLst>
              <a:ext uri="{FF2B5EF4-FFF2-40B4-BE49-F238E27FC236}">
                <a16:creationId xmlns:a16="http://schemas.microsoft.com/office/drawing/2014/main" id="{657E6C74-5CAD-4FAD-A4AB-478589271C27}"/>
              </a:ext>
            </a:extLst>
          </p:cNvPr>
          <p:cNvSpPr txBox="1">
            <a:spLocks/>
          </p:cNvSpPr>
          <p:nvPr/>
        </p:nvSpPr>
        <p:spPr>
          <a:xfrm>
            <a:off x="1022345" y="1795097"/>
            <a:ext cx="10411012" cy="17612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000" dirty="0">
                <a:solidFill>
                  <a:srgbClr val="002060"/>
                </a:solidFill>
                <a:latin typeface="Metropolis Semi Bold" panose="00000700000000000000" pitchFamily="50" charset="0"/>
              </a:rPr>
              <a:t>Well Done</a:t>
            </a:r>
          </a:p>
        </p:txBody>
      </p:sp>
      <p:sp>
        <p:nvSpPr>
          <p:cNvPr id="10" name="Title 1">
            <a:extLst>
              <a:ext uri="{FF2B5EF4-FFF2-40B4-BE49-F238E27FC236}">
                <a16:creationId xmlns:a16="http://schemas.microsoft.com/office/drawing/2014/main" id="{25A57958-C5E1-41F9-A31F-F77DE55D7E63}"/>
              </a:ext>
            </a:extLst>
          </p:cNvPr>
          <p:cNvSpPr txBox="1">
            <a:spLocks/>
          </p:cNvSpPr>
          <p:nvPr/>
        </p:nvSpPr>
        <p:spPr>
          <a:xfrm>
            <a:off x="890494" y="3010329"/>
            <a:ext cx="10411012" cy="17612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10000" dirty="0">
              <a:solidFill>
                <a:srgbClr val="002060"/>
              </a:solidFill>
              <a:latin typeface="Metropolis Semi Bold" panose="00000700000000000000" pitchFamily="50" charset="0"/>
            </a:endParaRPr>
          </a:p>
        </p:txBody>
      </p:sp>
      <p:sp>
        <p:nvSpPr>
          <p:cNvPr id="11" name="Title 1">
            <a:extLst>
              <a:ext uri="{FF2B5EF4-FFF2-40B4-BE49-F238E27FC236}">
                <a16:creationId xmlns:a16="http://schemas.microsoft.com/office/drawing/2014/main" id="{54F57414-C31D-46D9-8104-2D06D6038EEA}"/>
              </a:ext>
            </a:extLst>
          </p:cNvPr>
          <p:cNvSpPr txBox="1">
            <a:spLocks/>
          </p:cNvSpPr>
          <p:nvPr/>
        </p:nvSpPr>
        <p:spPr>
          <a:xfrm>
            <a:off x="1022345" y="4775813"/>
            <a:ext cx="10411012" cy="15745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000" dirty="0">
                <a:solidFill>
                  <a:srgbClr val="002060"/>
                </a:solidFill>
                <a:latin typeface="Metropolis Semi Bold" panose="00000700000000000000" pitchFamily="50" charset="0"/>
              </a:rPr>
              <a:t>Enjoy!</a:t>
            </a:r>
          </a:p>
        </p:txBody>
      </p:sp>
      <p:sp>
        <p:nvSpPr>
          <p:cNvPr id="12" name="Title 1">
            <a:extLst>
              <a:ext uri="{FF2B5EF4-FFF2-40B4-BE49-F238E27FC236}">
                <a16:creationId xmlns:a16="http://schemas.microsoft.com/office/drawing/2014/main" id="{FBFC05AE-05BE-4515-B43F-8138ED78D758}"/>
              </a:ext>
            </a:extLst>
          </p:cNvPr>
          <p:cNvSpPr txBox="1">
            <a:spLocks/>
          </p:cNvSpPr>
          <p:nvPr/>
        </p:nvSpPr>
        <p:spPr>
          <a:xfrm>
            <a:off x="1022345" y="3378779"/>
            <a:ext cx="10411012" cy="15745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000" dirty="0">
                <a:solidFill>
                  <a:srgbClr val="002060"/>
                </a:solidFill>
                <a:latin typeface="Metropolis Semi Bold" panose="00000700000000000000" pitchFamily="50" charset="0"/>
              </a:rPr>
              <a:t>Cheerio</a:t>
            </a:r>
          </a:p>
        </p:txBody>
      </p:sp>
    </p:spTree>
    <p:extLst>
      <p:ext uri="{BB962C8B-B14F-4D97-AF65-F5344CB8AC3E}">
        <p14:creationId xmlns:p14="http://schemas.microsoft.com/office/powerpoint/2010/main" val="39263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What Does Five Star Mean?</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E216EF6-F012-7F2E-C426-0A62DFF33672}"/>
              </a:ext>
            </a:extLst>
          </p:cNvPr>
          <p:cNvSpPr txBox="1"/>
          <p:nvPr/>
        </p:nvSpPr>
        <p:spPr>
          <a:xfrm>
            <a:off x="1065677" y="2156714"/>
            <a:ext cx="1386918"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Excellence</a:t>
            </a:r>
          </a:p>
        </p:txBody>
      </p:sp>
      <p:sp>
        <p:nvSpPr>
          <p:cNvPr id="8" name="TextBox 7">
            <a:extLst>
              <a:ext uri="{FF2B5EF4-FFF2-40B4-BE49-F238E27FC236}">
                <a16:creationId xmlns:a16="http://schemas.microsoft.com/office/drawing/2014/main" id="{13B233BF-AE8C-C077-09D8-9468E7DD2DBD}"/>
              </a:ext>
            </a:extLst>
          </p:cNvPr>
          <p:cNvSpPr txBox="1"/>
          <p:nvPr/>
        </p:nvSpPr>
        <p:spPr>
          <a:xfrm>
            <a:off x="3033935" y="3233604"/>
            <a:ext cx="1170513"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Valuable</a:t>
            </a:r>
          </a:p>
        </p:txBody>
      </p:sp>
      <p:sp>
        <p:nvSpPr>
          <p:cNvPr id="9" name="TextBox 8">
            <a:extLst>
              <a:ext uri="{FF2B5EF4-FFF2-40B4-BE49-F238E27FC236}">
                <a16:creationId xmlns:a16="http://schemas.microsoft.com/office/drawing/2014/main" id="{2575FC31-0D37-FF96-751D-071124D9B211}"/>
              </a:ext>
            </a:extLst>
          </p:cNvPr>
          <p:cNvSpPr txBox="1"/>
          <p:nvPr/>
        </p:nvSpPr>
        <p:spPr>
          <a:xfrm>
            <a:off x="1065677" y="2695159"/>
            <a:ext cx="990977"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Quality</a:t>
            </a:r>
          </a:p>
        </p:txBody>
      </p:sp>
      <p:sp>
        <p:nvSpPr>
          <p:cNvPr id="10" name="TextBox 9">
            <a:extLst>
              <a:ext uri="{FF2B5EF4-FFF2-40B4-BE49-F238E27FC236}">
                <a16:creationId xmlns:a16="http://schemas.microsoft.com/office/drawing/2014/main" id="{43C48F1A-05B9-DFC8-ED09-C35946D49E2C}"/>
              </a:ext>
            </a:extLst>
          </p:cNvPr>
          <p:cNvSpPr txBox="1"/>
          <p:nvPr/>
        </p:nvSpPr>
        <p:spPr>
          <a:xfrm>
            <a:off x="1065677" y="3233604"/>
            <a:ext cx="118814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Premium</a:t>
            </a:r>
          </a:p>
        </p:txBody>
      </p:sp>
      <p:sp>
        <p:nvSpPr>
          <p:cNvPr id="11" name="TextBox 10">
            <a:extLst>
              <a:ext uri="{FF2B5EF4-FFF2-40B4-BE49-F238E27FC236}">
                <a16:creationId xmlns:a16="http://schemas.microsoft.com/office/drawing/2014/main" id="{C66AC09A-2AE2-1131-67DB-D57CD112BD6E}"/>
              </a:ext>
            </a:extLst>
          </p:cNvPr>
          <p:cNvSpPr txBox="1"/>
          <p:nvPr/>
        </p:nvSpPr>
        <p:spPr>
          <a:xfrm>
            <a:off x="1065677" y="3772049"/>
            <a:ext cx="157767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Outstanding</a:t>
            </a:r>
          </a:p>
        </p:txBody>
      </p:sp>
      <p:sp>
        <p:nvSpPr>
          <p:cNvPr id="12" name="TextBox 11">
            <a:extLst>
              <a:ext uri="{FF2B5EF4-FFF2-40B4-BE49-F238E27FC236}">
                <a16:creationId xmlns:a16="http://schemas.microsoft.com/office/drawing/2014/main" id="{A5CA436E-95E4-CE08-3D5A-3CEFD3EE5F93}"/>
              </a:ext>
            </a:extLst>
          </p:cNvPr>
          <p:cNvSpPr txBox="1"/>
          <p:nvPr/>
        </p:nvSpPr>
        <p:spPr>
          <a:xfrm>
            <a:off x="7150281" y="5387383"/>
            <a:ext cx="1067921"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Premier</a:t>
            </a:r>
          </a:p>
        </p:txBody>
      </p:sp>
      <p:sp>
        <p:nvSpPr>
          <p:cNvPr id="13" name="TextBox 12">
            <a:extLst>
              <a:ext uri="{FF2B5EF4-FFF2-40B4-BE49-F238E27FC236}">
                <a16:creationId xmlns:a16="http://schemas.microsoft.com/office/drawing/2014/main" id="{50DE226A-C7E4-5484-B62F-3F43872200C4}"/>
              </a:ext>
            </a:extLst>
          </p:cNvPr>
          <p:cNvSpPr txBox="1"/>
          <p:nvPr/>
        </p:nvSpPr>
        <p:spPr>
          <a:xfrm>
            <a:off x="1065677" y="4310494"/>
            <a:ext cx="1277914"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Luxurious</a:t>
            </a:r>
          </a:p>
        </p:txBody>
      </p:sp>
      <p:sp>
        <p:nvSpPr>
          <p:cNvPr id="14" name="TextBox 13">
            <a:extLst>
              <a:ext uri="{FF2B5EF4-FFF2-40B4-BE49-F238E27FC236}">
                <a16:creationId xmlns:a16="http://schemas.microsoft.com/office/drawing/2014/main" id="{F6EB9C79-0F81-6904-5E58-7A7CE457CA3A}"/>
              </a:ext>
            </a:extLst>
          </p:cNvPr>
          <p:cNvSpPr txBox="1"/>
          <p:nvPr/>
        </p:nvSpPr>
        <p:spPr>
          <a:xfrm>
            <a:off x="1065677" y="4848939"/>
            <a:ext cx="123623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Exclusive</a:t>
            </a:r>
          </a:p>
        </p:txBody>
      </p:sp>
      <p:sp>
        <p:nvSpPr>
          <p:cNvPr id="15" name="TextBox 14">
            <a:extLst>
              <a:ext uri="{FF2B5EF4-FFF2-40B4-BE49-F238E27FC236}">
                <a16:creationId xmlns:a16="http://schemas.microsoft.com/office/drawing/2014/main" id="{E9727937-9232-84D0-77C7-4C5691F3E0E1}"/>
              </a:ext>
            </a:extLst>
          </p:cNvPr>
          <p:cNvSpPr txBox="1"/>
          <p:nvPr/>
        </p:nvSpPr>
        <p:spPr>
          <a:xfrm>
            <a:off x="3033935" y="4848939"/>
            <a:ext cx="1103187"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De Luxe</a:t>
            </a:r>
          </a:p>
        </p:txBody>
      </p:sp>
      <p:sp>
        <p:nvSpPr>
          <p:cNvPr id="16" name="TextBox 15">
            <a:extLst>
              <a:ext uri="{FF2B5EF4-FFF2-40B4-BE49-F238E27FC236}">
                <a16:creationId xmlns:a16="http://schemas.microsoft.com/office/drawing/2014/main" id="{15919E19-FA04-8B09-6294-3F50106BF272}"/>
              </a:ext>
            </a:extLst>
          </p:cNvPr>
          <p:cNvSpPr txBox="1"/>
          <p:nvPr/>
        </p:nvSpPr>
        <p:spPr>
          <a:xfrm>
            <a:off x="1065677" y="5387383"/>
            <a:ext cx="1303562"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Upmarket</a:t>
            </a:r>
          </a:p>
        </p:txBody>
      </p:sp>
      <p:sp>
        <p:nvSpPr>
          <p:cNvPr id="17" name="TextBox 16">
            <a:extLst>
              <a:ext uri="{FF2B5EF4-FFF2-40B4-BE49-F238E27FC236}">
                <a16:creationId xmlns:a16="http://schemas.microsoft.com/office/drawing/2014/main" id="{9E1DE499-2A10-F3C0-148D-EC60A765CD96}"/>
              </a:ext>
            </a:extLst>
          </p:cNvPr>
          <p:cNvSpPr txBox="1"/>
          <p:nvPr/>
        </p:nvSpPr>
        <p:spPr>
          <a:xfrm>
            <a:off x="3033935" y="2156714"/>
            <a:ext cx="1452642"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Memorable</a:t>
            </a:r>
          </a:p>
        </p:txBody>
      </p:sp>
      <p:sp>
        <p:nvSpPr>
          <p:cNvPr id="18" name="TextBox 17">
            <a:extLst>
              <a:ext uri="{FF2B5EF4-FFF2-40B4-BE49-F238E27FC236}">
                <a16:creationId xmlns:a16="http://schemas.microsoft.com/office/drawing/2014/main" id="{AFCEFF57-D138-F581-A439-6F7251C38BD4}"/>
              </a:ext>
            </a:extLst>
          </p:cNvPr>
          <p:cNvSpPr txBox="1"/>
          <p:nvPr/>
        </p:nvSpPr>
        <p:spPr>
          <a:xfrm>
            <a:off x="3033935" y="2695159"/>
            <a:ext cx="1138453"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Ultimate</a:t>
            </a:r>
          </a:p>
        </p:txBody>
      </p:sp>
      <p:sp>
        <p:nvSpPr>
          <p:cNvPr id="19" name="TextBox 18">
            <a:extLst>
              <a:ext uri="{FF2B5EF4-FFF2-40B4-BE49-F238E27FC236}">
                <a16:creationId xmlns:a16="http://schemas.microsoft.com/office/drawing/2014/main" id="{0EBBD9AA-A2E9-018A-B37F-DE5E9275562F}"/>
              </a:ext>
            </a:extLst>
          </p:cNvPr>
          <p:cNvSpPr txBox="1"/>
          <p:nvPr/>
        </p:nvSpPr>
        <p:spPr>
          <a:xfrm>
            <a:off x="5078483" y="3233604"/>
            <a:ext cx="1579278"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Phenomenal</a:t>
            </a:r>
          </a:p>
        </p:txBody>
      </p:sp>
      <p:sp>
        <p:nvSpPr>
          <p:cNvPr id="20" name="TextBox 19">
            <a:extLst>
              <a:ext uri="{FF2B5EF4-FFF2-40B4-BE49-F238E27FC236}">
                <a16:creationId xmlns:a16="http://schemas.microsoft.com/office/drawing/2014/main" id="{9F3C9957-F473-06AD-8B4D-CF9551F9D423}"/>
              </a:ext>
            </a:extLst>
          </p:cNvPr>
          <p:cNvSpPr txBox="1"/>
          <p:nvPr/>
        </p:nvSpPr>
        <p:spPr>
          <a:xfrm>
            <a:off x="5078483" y="2156714"/>
            <a:ext cx="148149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Impeccable</a:t>
            </a:r>
          </a:p>
        </p:txBody>
      </p:sp>
      <p:sp>
        <p:nvSpPr>
          <p:cNvPr id="21" name="TextBox 20">
            <a:extLst>
              <a:ext uri="{FF2B5EF4-FFF2-40B4-BE49-F238E27FC236}">
                <a16:creationId xmlns:a16="http://schemas.microsoft.com/office/drawing/2014/main" id="{14BC6793-99DD-FD16-6EE5-51D1DB4C7A51}"/>
              </a:ext>
            </a:extLst>
          </p:cNvPr>
          <p:cNvSpPr txBox="1"/>
          <p:nvPr/>
        </p:nvSpPr>
        <p:spPr>
          <a:xfrm>
            <a:off x="5078483" y="3772049"/>
            <a:ext cx="1326004"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Unrivalled</a:t>
            </a:r>
          </a:p>
        </p:txBody>
      </p:sp>
      <p:sp>
        <p:nvSpPr>
          <p:cNvPr id="22" name="TextBox 21">
            <a:extLst>
              <a:ext uri="{FF2B5EF4-FFF2-40B4-BE49-F238E27FC236}">
                <a16:creationId xmlns:a16="http://schemas.microsoft.com/office/drawing/2014/main" id="{5C133FD1-AD95-8878-F5B3-CD787865D9BB}"/>
              </a:ext>
            </a:extLst>
          </p:cNvPr>
          <p:cNvSpPr txBox="1"/>
          <p:nvPr/>
        </p:nvSpPr>
        <p:spPr>
          <a:xfrm>
            <a:off x="3033935" y="4310494"/>
            <a:ext cx="1000595"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Superb</a:t>
            </a:r>
          </a:p>
        </p:txBody>
      </p:sp>
      <p:sp>
        <p:nvSpPr>
          <p:cNvPr id="23" name="TextBox 22">
            <a:extLst>
              <a:ext uri="{FF2B5EF4-FFF2-40B4-BE49-F238E27FC236}">
                <a16:creationId xmlns:a16="http://schemas.microsoft.com/office/drawing/2014/main" id="{3E54718D-25FE-1276-1B73-EAE31DF4EAA1}"/>
              </a:ext>
            </a:extLst>
          </p:cNvPr>
          <p:cNvSpPr txBox="1"/>
          <p:nvPr/>
        </p:nvSpPr>
        <p:spPr>
          <a:xfrm>
            <a:off x="5078483" y="4310494"/>
            <a:ext cx="1215397"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Fantastic</a:t>
            </a:r>
          </a:p>
        </p:txBody>
      </p:sp>
      <p:sp>
        <p:nvSpPr>
          <p:cNvPr id="24" name="TextBox 23">
            <a:extLst>
              <a:ext uri="{FF2B5EF4-FFF2-40B4-BE49-F238E27FC236}">
                <a16:creationId xmlns:a16="http://schemas.microsoft.com/office/drawing/2014/main" id="{15E0513B-20C1-20A4-103D-4E7BE89EDCE9}"/>
              </a:ext>
            </a:extLst>
          </p:cNvPr>
          <p:cNvSpPr txBox="1"/>
          <p:nvPr/>
        </p:nvSpPr>
        <p:spPr>
          <a:xfrm>
            <a:off x="5078483" y="4848939"/>
            <a:ext cx="117211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Amazing</a:t>
            </a:r>
          </a:p>
        </p:txBody>
      </p:sp>
      <p:sp>
        <p:nvSpPr>
          <p:cNvPr id="25" name="TextBox 24">
            <a:extLst>
              <a:ext uri="{FF2B5EF4-FFF2-40B4-BE49-F238E27FC236}">
                <a16:creationId xmlns:a16="http://schemas.microsoft.com/office/drawing/2014/main" id="{9EB0DEFE-1DE9-C87B-67FC-A2BC88DC76C5}"/>
              </a:ext>
            </a:extLst>
          </p:cNvPr>
          <p:cNvSpPr txBox="1"/>
          <p:nvPr/>
        </p:nvSpPr>
        <p:spPr>
          <a:xfrm>
            <a:off x="5078483" y="2695159"/>
            <a:ext cx="1085554"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Exciting</a:t>
            </a:r>
          </a:p>
        </p:txBody>
      </p:sp>
      <p:sp>
        <p:nvSpPr>
          <p:cNvPr id="26" name="TextBox 25">
            <a:extLst>
              <a:ext uri="{FF2B5EF4-FFF2-40B4-BE49-F238E27FC236}">
                <a16:creationId xmlns:a16="http://schemas.microsoft.com/office/drawing/2014/main" id="{3DCCBAE9-42A3-408D-D504-DF229318CC5D}"/>
              </a:ext>
            </a:extLst>
          </p:cNvPr>
          <p:cNvSpPr txBox="1"/>
          <p:nvPr/>
        </p:nvSpPr>
        <p:spPr>
          <a:xfrm>
            <a:off x="3033935" y="5387383"/>
            <a:ext cx="1638590" cy="369332"/>
          </a:xfrm>
          <a:prstGeom prst="rect">
            <a:avLst/>
          </a:prstGeom>
          <a:noFill/>
        </p:spPr>
        <p:txBody>
          <a:bodyPr wrap="none" rtlCol="0">
            <a:spAutoFit/>
          </a:bodyPr>
          <a:lstStyle/>
          <a:p>
            <a:r>
              <a:rPr lang="en-GB" dirty="0" err="1">
                <a:solidFill>
                  <a:srgbClr val="002060"/>
                </a:solidFill>
                <a:latin typeface="Metropolis Semi Bold" panose="00000700000000000000" pitchFamily="50" charset="0"/>
              </a:rPr>
              <a:t>Breathtaking</a:t>
            </a:r>
            <a:endParaRPr lang="en-GB" dirty="0">
              <a:solidFill>
                <a:srgbClr val="002060"/>
              </a:solidFill>
              <a:latin typeface="Metropolis Semi Bold" panose="00000700000000000000" pitchFamily="50" charset="0"/>
            </a:endParaRPr>
          </a:p>
        </p:txBody>
      </p:sp>
      <p:sp>
        <p:nvSpPr>
          <p:cNvPr id="27" name="TextBox 26">
            <a:extLst>
              <a:ext uri="{FF2B5EF4-FFF2-40B4-BE49-F238E27FC236}">
                <a16:creationId xmlns:a16="http://schemas.microsoft.com/office/drawing/2014/main" id="{8BFF7D2A-1AC8-16F6-D97D-E4BA46912DAF}"/>
              </a:ext>
            </a:extLst>
          </p:cNvPr>
          <p:cNvSpPr txBox="1"/>
          <p:nvPr/>
        </p:nvSpPr>
        <p:spPr>
          <a:xfrm>
            <a:off x="7146603" y="2156714"/>
            <a:ext cx="1729961"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Extraordinary</a:t>
            </a:r>
          </a:p>
        </p:txBody>
      </p:sp>
      <p:sp>
        <p:nvSpPr>
          <p:cNvPr id="28" name="TextBox 27">
            <a:extLst>
              <a:ext uri="{FF2B5EF4-FFF2-40B4-BE49-F238E27FC236}">
                <a16:creationId xmlns:a16="http://schemas.microsoft.com/office/drawing/2014/main" id="{4DD4EC02-05ED-BEF1-C0A1-DD6713E37DCC}"/>
              </a:ext>
            </a:extLst>
          </p:cNvPr>
          <p:cNvSpPr txBox="1"/>
          <p:nvPr/>
        </p:nvSpPr>
        <p:spPr>
          <a:xfrm>
            <a:off x="7146603" y="4848939"/>
            <a:ext cx="1502334"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Magnificent</a:t>
            </a:r>
          </a:p>
        </p:txBody>
      </p:sp>
      <p:sp>
        <p:nvSpPr>
          <p:cNvPr id="29" name="TextBox 28">
            <a:extLst>
              <a:ext uri="{FF2B5EF4-FFF2-40B4-BE49-F238E27FC236}">
                <a16:creationId xmlns:a16="http://schemas.microsoft.com/office/drawing/2014/main" id="{0C89DEDE-B5BD-F23B-1AE3-89129D9CE711}"/>
              </a:ext>
            </a:extLst>
          </p:cNvPr>
          <p:cNvSpPr txBox="1"/>
          <p:nvPr/>
        </p:nvSpPr>
        <p:spPr>
          <a:xfrm>
            <a:off x="7146603" y="2695159"/>
            <a:ext cx="148149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Sensational</a:t>
            </a:r>
          </a:p>
        </p:txBody>
      </p:sp>
      <p:sp>
        <p:nvSpPr>
          <p:cNvPr id="30" name="TextBox 29">
            <a:extLst>
              <a:ext uri="{FF2B5EF4-FFF2-40B4-BE49-F238E27FC236}">
                <a16:creationId xmlns:a16="http://schemas.microsoft.com/office/drawing/2014/main" id="{79463109-41C3-7051-3BE9-6C75D91A2498}"/>
              </a:ext>
            </a:extLst>
          </p:cNvPr>
          <p:cNvSpPr txBox="1"/>
          <p:nvPr/>
        </p:nvSpPr>
        <p:spPr>
          <a:xfrm>
            <a:off x="7146603" y="3233604"/>
            <a:ext cx="1301959"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Incredible</a:t>
            </a:r>
          </a:p>
        </p:txBody>
      </p:sp>
      <p:sp>
        <p:nvSpPr>
          <p:cNvPr id="31" name="TextBox 30">
            <a:extLst>
              <a:ext uri="{FF2B5EF4-FFF2-40B4-BE49-F238E27FC236}">
                <a16:creationId xmlns:a16="http://schemas.microsoft.com/office/drawing/2014/main" id="{D14BB774-6243-B33E-A678-C3CAF1AAA5EF}"/>
              </a:ext>
            </a:extLst>
          </p:cNvPr>
          <p:cNvSpPr txBox="1"/>
          <p:nvPr/>
        </p:nvSpPr>
        <p:spPr>
          <a:xfrm>
            <a:off x="7146603" y="3772049"/>
            <a:ext cx="1037463"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Brilliant</a:t>
            </a:r>
          </a:p>
        </p:txBody>
      </p:sp>
      <p:sp>
        <p:nvSpPr>
          <p:cNvPr id="32" name="TextBox 31">
            <a:extLst>
              <a:ext uri="{FF2B5EF4-FFF2-40B4-BE49-F238E27FC236}">
                <a16:creationId xmlns:a16="http://schemas.microsoft.com/office/drawing/2014/main" id="{2F146C8A-84A2-B198-AE2A-AC1DD054477C}"/>
              </a:ext>
            </a:extLst>
          </p:cNvPr>
          <p:cNvSpPr txBox="1"/>
          <p:nvPr/>
        </p:nvSpPr>
        <p:spPr>
          <a:xfrm>
            <a:off x="7146603" y="4310494"/>
            <a:ext cx="130035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Awesome</a:t>
            </a:r>
          </a:p>
        </p:txBody>
      </p:sp>
      <p:sp>
        <p:nvSpPr>
          <p:cNvPr id="34" name="TextBox 33">
            <a:extLst>
              <a:ext uri="{FF2B5EF4-FFF2-40B4-BE49-F238E27FC236}">
                <a16:creationId xmlns:a16="http://schemas.microsoft.com/office/drawing/2014/main" id="{74C84DCD-4E0B-1F1A-2148-65D0850EFF60}"/>
              </a:ext>
            </a:extLst>
          </p:cNvPr>
          <p:cNvSpPr txBox="1"/>
          <p:nvPr/>
        </p:nvSpPr>
        <p:spPr>
          <a:xfrm>
            <a:off x="5078483" y="5387383"/>
            <a:ext cx="138531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Exemplary</a:t>
            </a:r>
          </a:p>
        </p:txBody>
      </p:sp>
      <p:sp>
        <p:nvSpPr>
          <p:cNvPr id="35" name="TextBox 34">
            <a:extLst>
              <a:ext uri="{FF2B5EF4-FFF2-40B4-BE49-F238E27FC236}">
                <a16:creationId xmlns:a16="http://schemas.microsoft.com/office/drawing/2014/main" id="{8EA7655B-9671-A51A-FF58-0862F0B4BF75}"/>
              </a:ext>
            </a:extLst>
          </p:cNvPr>
          <p:cNvSpPr txBox="1"/>
          <p:nvPr/>
        </p:nvSpPr>
        <p:spPr>
          <a:xfrm>
            <a:off x="9459134" y="2156714"/>
            <a:ext cx="1688283"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Gift / Present</a:t>
            </a:r>
          </a:p>
        </p:txBody>
      </p:sp>
      <p:sp>
        <p:nvSpPr>
          <p:cNvPr id="36" name="TextBox 35">
            <a:extLst>
              <a:ext uri="{FF2B5EF4-FFF2-40B4-BE49-F238E27FC236}">
                <a16:creationId xmlns:a16="http://schemas.microsoft.com/office/drawing/2014/main" id="{2D0C9314-E890-3A8B-7A77-AF2CBBC8E1D3}"/>
              </a:ext>
            </a:extLst>
          </p:cNvPr>
          <p:cNvSpPr txBox="1"/>
          <p:nvPr/>
        </p:nvSpPr>
        <p:spPr>
          <a:xfrm>
            <a:off x="9459134" y="2695159"/>
            <a:ext cx="1526380" cy="369332"/>
          </a:xfrm>
          <a:prstGeom prst="rect">
            <a:avLst/>
          </a:prstGeom>
          <a:noFill/>
        </p:spPr>
        <p:txBody>
          <a:bodyPr wrap="none" rtlCol="0">
            <a:spAutoFit/>
          </a:bodyPr>
          <a:lstStyle/>
          <a:p>
            <a:r>
              <a:rPr lang="en-GB" dirty="0" err="1">
                <a:solidFill>
                  <a:srgbClr val="002060"/>
                </a:solidFill>
                <a:latin typeface="Metropolis Semi Bold" panose="00000700000000000000" pitchFamily="50" charset="0"/>
              </a:rPr>
              <a:t>Occassional</a:t>
            </a:r>
            <a:endParaRPr lang="en-GB" dirty="0">
              <a:solidFill>
                <a:srgbClr val="002060"/>
              </a:solidFill>
              <a:latin typeface="Metropolis Semi Bold" panose="00000700000000000000" pitchFamily="50" charset="0"/>
            </a:endParaRPr>
          </a:p>
        </p:txBody>
      </p:sp>
      <p:sp>
        <p:nvSpPr>
          <p:cNvPr id="37" name="TextBox 36">
            <a:extLst>
              <a:ext uri="{FF2B5EF4-FFF2-40B4-BE49-F238E27FC236}">
                <a16:creationId xmlns:a16="http://schemas.microsoft.com/office/drawing/2014/main" id="{1D549ACD-3E44-EE0A-D2B3-2356416B9858}"/>
              </a:ext>
            </a:extLst>
          </p:cNvPr>
          <p:cNvSpPr txBox="1"/>
          <p:nvPr/>
        </p:nvSpPr>
        <p:spPr>
          <a:xfrm>
            <a:off x="3033935" y="3772049"/>
            <a:ext cx="1184940"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Stunning</a:t>
            </a:r>
          </a:p>
        </p:txBody>
      </p:sp>
      <p:sp>
        <p:nvSpPr>
          <p:cNvPr id="38" name="TextBox 37">
            <a:extLst>
              <a:ext uri="{FF2B5EF4-FFF2-40B4-BE49-F238E27FC236}">
                <a16:creationId xmlns:a16="http://schemas.microsoft.com/office/drawing/2014/main" id="{67193CE4-9E44-3352-2AC4-0B4C4DE766FA}"/>
              </a:ext>
            </a:extLst>
          </p:cNvPr>
          <p:cNvSpPr txBox="1"/>
          <p:nvPr/>
        </p:nvSpPr>
        <p:spPr>
          <a:xfrm>
            <a:off x="9459134" y="3772049"/>
            <a:ext cx="144462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Experience</a:t>
            </a:r>
          </a:p>
        </p:txBody>
      </p:sp>
      <p:sp>
        <p:nvSpPr>
          <p:cNvPr id="39" name="TextBox 38">
            <a:extLst>
              <a:ext uri="{FF2B5EF4-FFF2-40B4-BE49-F238E27FC236}">
                <a16:creationId xmlns:a16="http://schemas.microsoft.com/office/drawing/2014/main" id="{3414F3EF-AF16-23CE-8684-5788B28C0987}"/>
              </a:ext>
            </a:extLst>
          </p:cNvPr>
          <p:cNvSpPr txBox="1"/>
          <p:nvPr/>
        </p:nvSpPr>
        <p:spPr>
          <a:xfrm>
            <a:off x="9459134" y="4310494"/>
            <a:ext cx="1313180"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Shareable</a:t>
            </a:r>
          </a:p>
        </p:txBody>
      </p:sp>
      <p:sp>
        <p:nvSpPr>
          <p:cNvPr id="40" name="TextBox 39">
            <a:extLst>
              <a:ext uri="{FF2B5EF4-FFF2-40B4-BE49-F238E27FC236}">
                <a16:creationId xmlns:a16="http://schemas.microsoft.com/office/drawing/2014/main" id="{F6F51ED2-C92F-B8E0-DADD-ED618D9304CE}"/>
              </a:ext>
            </a:extLst>
          </p:cNvPr>
          <p:cNvSpPr txBox="1"/>
          <p:nvPr/>
        </p:nvSpPr>
        <p:spPr>
          <a:xfrm>
            <a:off x="9459134" y="5387383"/>
            <a:ext cx="776175"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Pride</a:t>
            </a:r>
          </a:p>
        </p:txBody>
      </p:sp>
      <p:sp>
        <p:nvSpPr>
          <p:cNvPr id="41" name="TextBox 40">
            <a:extLst>
              <a:ext uri="{FF2B5EF4-FFF2-40B4-BE49-F238E27FC236}">
                <a16:creationId xmlns:a16="http://schemas.microsoft.com/office/drawing/2014/main" id="{368D83D1-F6DE-AC97-952E-B7074C6E8319}"/>
              </a:ext>
            </a:extLst>
          </p:cNvPr>
          <p:cNvSpPr txBox="1"/>
          <p:nvPr/>
        </p:nvSpPr>
        <p:spPr>
          <a:xfrm>
            <a:off x="9459134" y="4848939"/>
            <a:ext cx="133722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Reputable</a:t>
            </a:r>
          </a:p>
        </p:txBody>
      </p:sp>
      <p:sp>
        <p:nvSpPr>
          <p:cNvPr id="42" name="TextBox 41">
            <a:extLst>
              <a:ext uri="{FF2B5EF4-FFF2-40B4-BE49-F238E27FC236}">
                <a16:creationId xmlns:a16="http://schemas.microsoft.com/office/drawing/2014/main" id="{BDCF1F4B-1A6F-2375-7574-D5EB63746B39}"/>
              </a:ext>
            </a:extLst>
          </p:cNvPr>
          <p:cNvSpPr txBox="1"/>
          <p:nvPr/>
        </p:nvSpPr>
        <p:spPr>
          <a:xfrm>
            <a:off x="9459134" y="3233604"/>
            <a:ext cx="1079142"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Positive</a:t>
            </a:r>
          </a:p>
        </p:txBody>
      </p:sp>
    </p:spTree>
    <p:extLst>
      <p:ext uri="{BB962C8B-B14F-4D97-AF65-F5344CB8AC3E}">
        <p14:creationId xmlns:p14="http://schemas.microsoft.com/office/powerpoint/2010/main" val="369431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25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25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250"/>
                                        <p:tgtEl>
                                          <p:spTgt spid="1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250"/>
                                        <p:tgtEl>
                                          <p:spTgt spid="1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25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250"/>
                                        <p:tgtEl>
                                          <p:spTgt spid="1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25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250"/>
                                        <p:tgtEl>
                                          <p:spTgt spid="1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1250"/>
                                        <p:tgtEl>
                                          <p:spTgt spid="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1250"/>
                                        <p:tgtEl>
                                          <p:spTgt spid="3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1250"/>
                                        <p:tgtEl>
                                          <p:spTgt spid="2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1250"/>
                                        <p:tgtEl>
                                          <p:spTgt spid="1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1250"/>
                                        <p:tgtEl>
                                          <p:spTgt spid="2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1250"/>
                                        <p:tgtEl>
                                          <p:spTgt spid="20"/>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1250"/>
                                        <p:tgtEl>
                                          <p:spTgt spid="2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1250"/>
                                        <p:tgtEl>
                                          <p:spTgt spid="1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1250"/>
                                        <p:tgtEl>
                                          <p:spTgt spid="2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1250"/>
                                        <p:tgtEl>
                                          <p:spTgt spid="2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1250"/>
                                        <p:tgtEl>
                                          <p:spTgt spid="2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1250"/>
                                        <p:tgtEl>
                                          <p:spTgt spid="3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up)">
                                      <p:cBhvr>
                                        <p:cTn id="70" dur="1250"/>
                                        <p:tgtEl>
                                          <p:spTgt spid="27"/>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1250"/>
                                        <p:tgtEl>
                                          <p:spTgt spid="29"/>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1250"/>
                                        <p:tgtEl>
                                          <p:spTgt spid="3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1250"/>
                                        <p:tgtEl>
                                          <p:spTgt spid="31"/>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up)">
                                      <p:cBhvr>
                                        <p:cTn id="82" dur="1250"/>
                                        <p:tgtEl>
                                          <p:spTgt spid="32"/>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1250"/>
                                        <p:tgtEl>
                                          <p:spTgt spid="28"/>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up)">
                                      <p:cBhvr>
                                        <p:cTn id="88" dur="125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up)">
                                      <p:cBhvr>
                                        <p:cTn id="93" dur="1250"/>
                                        <p:tgtEl>
                                          <p:spTgt spid="35"/>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up)">
                                      <p:cBhvr>
                                        <p:cTn id="96" dur="1250"/>
                                        <p:tgtEl>
                                          <p:spTgt spid="36"/>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up)">
                                      <p:cBhvr>
                                        <p:cTn id="99" dur="1250"/>
                                        <p:tgtEl>
                                          <p:spTgt spid="4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up)">
                                      <p:cBhvr>
                                        <p:cTn id="102" dur="1250"/>
                                        <p:tgtEl>
                                          <p:spTgt spid="38"/>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up)">
                                      <p:cBhvr>
                                        <p:cTn id="105" dur="1250"/>
                                        <p:tgtEl>
                                          <p:spTgt spid="39"/>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up)">
                                      <p:cBhvr>
                                        <p:cTn id="108" dur="1250"/>
                                        <p:tgtEl>
                                          <p:spTgt spid="41"/>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1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331687-E4B0-76DE-8493-4497CCD7A4DA}"/>
              </a:ext>
            </a:extLst>
          </p:cNvPr>
          <p:cNvSpPr/>
          <p:nvPr/>
        </p:nvSpPr>
        <p:spPr>
          <a:xfrm>
            <a:off x="4572" y="0"/>
            <a:ext cx="12187428" cy="6858000"/>
          </a:xfrm>
          <a:prstGeom prst="rect">
            <a:avLst/>
          </a:prstGeom>
          <a:solidFill>
            <a:srgbClr val="2824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logo with white text&#10;&#10;Description automatically generated">
            <a:extLst>
              <a:ext uri="{FF2B5EF4-FFF2-40B4-BE49-F238E27FC236}">
                <a16:creationId xmlns:a16="http://schemas.microsoft.com/office/drawing/2014/main" id="{CCACF428-5AF1-9BB1-66D7-795D61392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Tree>
    <p:extLst>
      <p:ext uri="{BB962C8B-B14F-4D97-AF65-F5344CB8AC3E}">
        <p14:creationId xmlns:p14="http://schemas.microsoft.com/office/powerpoint/2010/main" val="2771814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Who Says We Are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Logo, company name&#10;&#10;Description automatically generated">
            <a:extLst>
              <a:ext uri="{FF2B5EF4-FFF2-40B4-BE49-F238E27FC236}">
                <a16:creationId xmlns:a16="http://schemas.microsoft.com/office/drawing/2014/main" id="{0803AC97-2917-B11D-6755-14E1CF6A9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4" y="2109694"/>
            <a:ext cx="3884706" cy="3884706"/>
          </a:xfrm>
          <a:prstGeom prst="rect">
            <a:avLst/>
          </a:prstGeom>
        </p:spPr>
      </p:pic>
      <p:pic>
        <p:nvPicPr>
          <p:cNvPr id="1026" name="Picture 2" descr="See the source image">
            <a:extLst>
              <a:ext uri="{FF2B5EF4-FFF2-40B4-BE49-F238E27FC236}">
                <a16:creationId xmlns:a16="http://schemas.microsoft.com/office/drawing/2014/main" id="{ABA52504-6778-C6AE-A50B-EF346753F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722" y="4041557"/>
            <a:ext cx="3073669" cy="1450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28C551B5-3295-B20A-9404-F7C17E429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472" y="2372659"/>
            <a:ext cx="1348929" cy="13193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2927F03A-D5BD-EDF2-22C3-994205521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7413" y="2372659"/>
            <a:ext cx="5025929" cy="1319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D2F3DBC6-893C-D394-0EDC-C026822FE1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7496" y="4128960"/>
            <a:ext cx="890231" cy="12759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Icon&#10;&#10;Description automatically generated">
            <a:extLst>
              <a:ext uri="{FF2B5EF4-FFF2-40B4-BE49-F238E27FC236}">
                <a16:creationId xmlns:a16="http://schemas.microsoft.com/office/drawing/2014/main" id="{35746017-8AC9-ADBA-B034-85155AC3C9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1362" y="4093398"/>
            <a:ext cx="1243508" cy="1398947"/>
          </a:xfrm>
          <a:prstGeom prst="rect">
            <a:avLst/>
          </a:prstGeom>
        </p:spPr>
      </p:pic>
      <p:pic>
        <p:nvPicPr>
          <p:cNvPr id="6" name="Picture 5">
            <a:extLst>
              <a:ext uri="{FF2B5EF4-FFF2-40B4-BE49-F238E27FC236}">
                <a16:creationId xmlns:a16="http://schemas.microsoft.com/office/drawing/2014/main" id="{A8924E80-D2D5-5CAA-962B-2ADE2DC777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237680" y="3747598"/>
            <a:ext cx="1063826" cy="2038703"/>
          </a:xfrm>
          <a:prstGeom prst="rect">
            <a:avLst/>
          </a:prstGeom>
        </p:spPr>
      </p:pic>
    </p:spTree>
    <p:extLst>
      <p:ext uri="{BB962C8B-B14F-4D97-AF65-F5344CB8AC3E}">
        <p14:creationId xmlns:p14="http://schemas.microsoft.com/office/powerpoint/2010/main" val="141418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500"/>
                                        <p:tgtEl>
                                          <p:spTgt spid="1030"/>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1500"/>
                                        <p:tgtEl>
                                          <p:spTgt spid="1032"/>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fade">
                                      <p:cBhvr>
                                        <p:cTn id="21" dur="1500"/>
                                        <p:tgtEl>
                                          <p:spTgt spid="1034"/>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Why Are We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6674408-AC2C-962C-8486-6DFBC98679BD}"/>
              </a:ext>
            </a:extLst>
          </p:cNvPr>
          <p:cNvSpPr txBox="1"/>
          <p:nvPr/>
        </p:nvSpPr>
        <p:spPr>
          <a:xfrm>
            <a:off x="1485210" y="2040214"/>
            <a:ext cx="1871025"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Vehicles</a:t>
            </a:r>
            <a:endParaRPr lang="en-GB" sz="2400" dirty="0">
              <a:solidFill>
                <a:srgbClr val="002060"/>
              </a:solidFill>
              <a:latin typeface="Metropolis Semi Bold" panose="00000700000000000000" pitchFamily="50" charset="0"/>
            </a:endParaRPr>
          </a:p>
        </p:txBody>
      </p:sp>
      <p:sp>
        <p:nvSpPr>
          <p:cNvPr id="9" name="TextBox 8">
            <a:extLst>
              <a:ext uri="{FF2B5EF4-FFF2-40B4-BE49-F238E27FC236}">
                <a16:creationId xmlns:a16="http://schemas.microsoft.com/office/drawing/2014/main" id="{12F56C5C-636D-9F13-F282-6D12A35C1954}"/>
              </a:ext>
            </a:extLst>
          </p:cNvPr>
          <p:cNvSpPr txBox="1"/>
          <p:nvPr/>
        </p:nvSpPr>
        <p:spPr>
          <a:xfrm>
            <a:off x="1485210" y="2918434"/>
            <a:ext cx="1050288"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Modern</a:t>
            </a:r>
          </a:p>
        </p:txBody>
      </p:sp>
      <p:sp>
        <p:nvSpPr>
          <p:cNvPr id="10" name="TextBox 9">
            <a:extLst>
              <a:ext uri="{FF2B5EF4-FFF2-40B4-BE49-F238E27FC236}">
                <a16:creationId xmlns:a16="http://schemas.microsoft.com/office/drawing/2014/main" id="{2EE1E9BF-F448-A5A4-C35B-F7CBE2334B39}"/>
              </a:ext>
            </a:extLst>
          </p:cNvPr>
          <p:cNvSpPr txBox="1"/>
          <p:nvPr/>
        </p:nvSpPr>
        <p:spPr>
          <a:xfrm>
            <a:off x="1485210" y="3581211"/>
            <a:ext cx="1386918"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Accessible</a:t>
            </a:r>
          </a:p>
        </p:txBody>
      </p:sp>
      <p:sp>
        <p:nvSpPr>
          <p:cNvPr id="11" name="TextBox 10">
            <a:extLst>
              <a:ext uri="{FF2B5EF4-FFF2-40B4-BE49-F238E27FC236}">
                <a16:creationId xmlns:a16="http://schemas.microsoft.com/office/drawing/2014/main" id="{DAA0D462-0390-03A3-58D5-90B0ED7D6A97}"/>
              </a:ext>
            </a:extLst>
          </p:cNvPr>
          <p:cNvSpPr txBox="1"/>
          <p:nvPr/>
        </p:nvSpPr>
        <p:spPr>
          <a:xfrm>
            <a:off x="1485210" y="4243988"/>
            <a:ext cx="813043"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Clean</a:t>
            </a:r>
          </a:p>
        </p:txBody>
      </p:sp>
      <p:sp>
        <p:nvSpPr>
          <p:cNvPr id="12" name="TextBox 11">
            <a:extLst>
              <a:ext uri="{FF2B5EF4-FFF2-40B4-BE49-F238E27FC236}">
                <a16:creationId xmlns:a16="http://schemas.microsoft.com/office/drawing/2014/main" id="{F302D810-036E-560F-93D3-E6F904CFDB8E}"/>
              </a:ext>
            </a:extLst>
          </p:cNvPr>
          <p:cNvSpPr txBox="1"/>
          <p:nvPr/>
        </p:nvSpPr>
        <p:spPr>
          <a:xfrm>
            <a:off x="1485210" y="4906765"/>
            <a:ext cx="107593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Reliable</a:t>
            </a:r>
          </a:p>
        </p:txBody>
      </p:sp>
      <p:sp>
        <p:nvSpPr>
          <p:cNvPr id="13" name="TextBox 12">
            <a:extLst>
              <a:ext uri="{FF2B5EF4-FFF2-40B4-BE49-F238E27FC236}">
                <a16:creationId xmlns:a16="http://schemas.microsoft.com/office/drawing/2014/main" id="{F85D0F8C-4A54-29CE-3D43-BE00DB935E51}"/>
              </a:ext>
            </a:extLst>
          </p:cNvPr>
          <p:cNvSpPr txBox="1"/>
          <p:nvPr/>
        </p:nvSpPr>
        <p:spPr>
          <a:xfrm>
            <a:off x="1485210" y="5569541"/>
            <a:ext cx="2606804"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Weather Appropriate</a:t>
            </a:r>
          </a:p>
        </p:txBody>
      </p:sp>
      <p:sp>
        <p:nvSpPr>
          <p:cNvPr id="14" name="TextBox 13">
            <a:extLst>
              <a:ext uri="{FF2B5EF4-FFF2-40B4-BE49-F238E27FC236}">
                <a16:creationId xmlns:a16="http://schemas.microsoft.com/office/drawing/2014/main" id="{205C4CD2-9B2E-C2D5-9D98-2B6DC5445412}"/>
              </a:ext>
            </a:extLst>
          </p:cNvPr>
          <p:cNvSpPr txBox="1"/>
          <p:nvPr/>
        </p:nvSpPr>
        <p:spPr>
          <a:xfrm>
            <a:off x="5316159" y="2040214"/>
            <a:ext cx="1774845"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Product</a:t>
            </a:r>
          </a:p>
        </p:txBody>
      </p:sp>
      <p:sp>
        <p:nvSpPr>
          <p:cNvPr id="15" name="TextBox 14">
            <a:extLst>
              <a:ext uri="{FF2B5EF4-FFF2-40B4-BE49-F238E27FC236}">
                <a16:creationId xmlns:a16="http://schemas.microsoft.com/office/drawing/2014/main" id="{958815ED-72AE-97CF-06EE-018481057A7C}"/>
              </a:ext>
            </a:extLst>
          </p:cNvPr>
          <p:cNvSpPr txBox="1"/>
          <p:nvPr/>
        </p:nvSpPr>
        <p:spPr>
          <a:xfrm>
            <a:off x="5316159" y="2914552"/>
            <a:ext cx="966931"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Routes</a:t>
            </a:r>
          </a:p>
        </p:txBody>
      </p:sp>
      <p:sp>
        <p:nvSpPr>
          <p:cNvPr id="16" name="TextBox 15">
            <a:extLst>
              <a:ext uri="{FF2B5EF4-FFF2-40B4-BE49-F238E27FC236}">
                <a16:creationId xmlns:a16="http://schemas.microsoft.com/office/drawing/2014/main" id="{6A4E8F66-DD16-4279-2011-9DD7FBC57A72}"/>
              </a:ext>
            </a:extLst>
          </p:cNvPr>
          <p:cNvSpPr txBox="1"/>
          <p:nvPr/>
        </p:nvSpPr>
        <p:spPr>
          <a:xfrm>
            <a:off x="5316159" y="3573447"/>
            <a:ext cx="1643399"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Commentary</a:t>
            </a:r>
          </a:p>
        </p:txBody>
      </p:sp>
      <p:sp>
        <p:nvSpPr>
          <p:cNvPr id="17" name="TextBox 16">
            <a:extLst>
              <a:ext uri="{FF2B5EF4-FFF2-40B4-BE49-F238E27FC236}">
                <a16:creationId xmlns:a16="http://schemas.microsoft.com/office/drawing/2014/main" id="{B6AA7DEC-D45C-27EA-7FF4-08FFCB258CEC}"/>
              </a:ext>
            </a:extLst>
          </p:cNvPr>
          <p:cNvSpPr txBox="1"/>
          <p:nvPr/>
        </p:nvSpPr>
        <p:spPr>
          <a:xfrm>
            <a:off x="5316159" y="4232342"/>
            <a:ext cx="1829347"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Ticket Options</a:t>
            </a:r>
          </a:p>
        </p:txBody>
      </p:sp>
      <p:sp>
        <p:nvSpPr>
          <p:cNvPr id="18" name="TextBox 17">
            <a:extLst>
              <a:ext uri="{FF2B5EF4-FFF2-40B4-BE49-F238E27FC236}">
                <a16:creationId xmlns:a16="http://schemas.microsoft.com/office/drawing/2014/main" id="{27A05DC8-D9FD-CCDC-5B0B-E9E2B5A40F3C}"/>
              </a:ext>
            </a:extLst>
          </p:cNvPr>
          <p:cNvSpPr txBox="1"/>
          <p:nvPr/>
        </p:nvSpPr>
        <p:spPr>
          <a:xfrm>
            <a:off x="5316159" y="5550132"/>
            <a:ext cx="1601721"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Partnerships</a:t>
            </a:r>
          </a:p>
        </p:txBody>
      </p:sp>
      <p:sp>
        <p:nvSpPr>
          <p:cNvPr id="19" name="TextBox 18">
            <a:extLst>
              <a:ext uri="{FF2B5EF4-FFF2-40B4-BE49-F238E27FC236}">
                <a16:creationId xmlns:a16="http://schemas.microsoft.com/office/drawing/2014/main" id="{EBAF6EFC-96C8-ABB3-08CA-937DA1D4AF2D}"/>
              </a:ext>
            </a:extLst>
          </p:cNvPr>
          <p:cNvSpPr txBox="1"/>
          <p:nvPr/>
        </p:nvSpPr>
        <p:spPr>
          <a:xfrm>
            <a:off x="5316159" y="4891237"/>
            <a:ext cx="1186543"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Add-Ons</a:t>
            </a:r>
          </a:p>
        </p:txBody>
      </p:sp>
      <p:sp>
        <p:nvSpPr>
          <p:cNvPr id="20" name="TextBox 19">
            <a:extLst>
              <a:ext uri="{FF2B5EF4-FFF2-40B4-BE49-F238E27FC236}">
                <a16:creationId xmlns:a16="http://schemas.microsoft.com/office/drawing/2014/main" id="{4D8CC722-41CC-93FE-3A0F-40DDCAFFADAC}"/>
              </a:ext>
            </a:extLst>
          </p:cNvPr>
          <p:cNvSpPr txBox="1"/>
          <p:nvPr/>
        </p:nvSpPr>
        <p:spPr>
          <a:xfrm>
            <a:off x="8654811" y="2040214"/>
            <a:ext cx="1572866"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People</a:t>
            </a:r>
          </a:p>
        </p:txBody>
      </p:sp>
      <p:sp>
        <p:nvSpPr>
          <p:cNvPr id="21" name="TextBox 20">
            <a:extLst>
              <a:ext uri="{FF2B5EF4-FFF2-40B4-BE49-F238E27FC236}">
                <a16:creationId xmlns:a16="http://schemas.microsoft.com/office/drawing/2014/main" id="{BCEA3036-CE82-303B-5522-4BC955D6EF49}"/>
              </a:ext>
            </a:extLst>
          </p:cNvPr>
          <p:cNvSpPr txBox="1"/>
          <p:nvPr/>
        </p:nvSpPr>
        <p:spPr>
          <a:xfrm>
            <a:off x="8654811" y="2804736"/>
            <a:ext cx="1470274"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Sales Team</a:t>
            </a:r>
          </a:p>
        </p:txBody>
      </p:sp>
      <p:sp>
        <p:nvSpPr>
          <p:cNvPr id="22" name="TextBox 21">
            <a:extLst>
              <a:ext uri="{FF2B5EF4-FFF2-40B4-BE49-F238E27FC236}">
                <a16:creationId xmlns:a16="http://schemas.microsoft.com/office/drawing/2014/main" id="{3B0AE628-B7E9-A073-0B0D-414DAF9266AB}"/>
              </a:ext>
            </a:extLst>
          </p:cNvPr>
          <p:cNvSpPr txBox="1"/>
          <p:nvPr/>
        </p:nvSpPr>
        <p:spPr>
          <a:xfrm>
            <a:off x="8654811" y="3353815"/>
            <a:ext cx="157286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Ticket Seller</a:t>
            </a:r>
          </a:p>
        </p:txBody>
      </p:sp>
      <p:sp>
        <p:nvSpPr>
          <p:cNvPr id="23" name="TextBox 22">
            <a:extLst>
              <a:ext uri="{FF2B5EF4-FFF2-40B4-BE49-F238E27FC236}">
                <a16:creationId xmlns:a16="http://schemas.microsoft.com/office/drawing/2014/main" id="{1AC7788F-C5D5-D283-882D-32A0CF62CC11}"/>
              </a:ext>
            </a:extLst>
          </p:cNvPr>
          <p:cNvSpPr txBox="1"/>
          <p:nvPr/>
        </p:nvSpPr>
        <p:spPr>
          <a:xfrm>
            <a:off x="8654811" y="3902894"/>
            <a:ext cx="880369"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Driver</a:t>
            </a:r>
          </a:p>
        </p:txBody>
      </p:sp>
      <p:sp>
        <p:nvSpPr>
          <p:cNvPr id="24" name="TextBox 23">
            <a:extLst>
              <a:ext uri="{FF2B5EF4-FFF2-40B4-BE49-F238E27FC236}">
                <a16:creationId xmlns:a16="http://schemas.microsoft.com/office/drawing/2014/main" id="{D4FF63D7-05AD-02D9-FD61-5B460342D8BC}"/>
              </a:ext>
            </a:extLst>
          </p:cNvPr>
          <p:cNvSpPr txBox="1"/>
          <p:nvPr/>
        </p:nvSpPr>
        <p:spPr>
          <a:xfrm>
            <a:off x="8654811" y="4451973"/>
            <a:ext cx="843501"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Guide</a:t>
            </a:r>
          </a:p>
        </p:txBody>
      </p:sp>
      <p:sp>
        <p:nvSpPr>
          <p:cNvPr id="25" name="TextBox 24">
            <a:extLst>
              <a:ext uri="{FF2B5EF4-FFF2-40B4-BE49-F238E27FC236}">
                <a16:creationId xmlns:a16="http://schemas.microsoft.com/office/drawing/2014/main" id="{4B537F4F-C72F-B68D-C498-C0A600F4DB21}"/>
              </a:ext>
            </a:extLst>
          </p:cNvPr>
          <p:cNvSpPr txBox="1"/>
          <p:nvPr/>
        </p:nvSpPr>
        <p:spPr>
          <a:xfrm>
            <a:off x="8654811" y="5001052"/>
            <a:ext cx="1399742"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Supervisor</a:t>
            </a:r>
          </a:p>
        </p:txBody>
      </p:sp>
      <p:sp>
        <p:nvSpPr>
          <p:cNvPr id="26" name="TextBox 25">
            <a:extLst>
              <a:ext uri="{FF2B5EF4-FFF2-40B4-BE49-F238E27FC236}">
                <a16:creationId xmlns:a16="http://schemas.microsoft.com/office/drawing/2014/main" id="{396C62CD-A865-56C7-AF9D-B2F5EA3AF2B0}"/>
              </a:ext>
            </a:extLst>
          </p:cNvPr>
          <p:cNvSpPr txBox="1"/>
          <p:nvPr/>
        </p:nvSpPr>
        <p:spPr>
          <a:xfrm>
            <a:off x="8654811" y="5550132"/>
            <a:ext cx="1284326" cy="369332"/>
          </a:xfrm>
          <a:prstGeom prst="rect">
            <a:avLst/>
          </a:prstGeom>
          <a:noFill/>
        </p:spPr>
        <p:txBody>
          <a:bodyPr wrap="none" rtlCol="0">
            <a:spAutoFit/>
          </a:bodyPr>
          <a:lstStyle/>
          <a:p>
            <a:r>
              <a:rPr lang="en-GB" dirty="0">
                <a:solidFill>
                  <a:srgbClr val="002060"/>
                </a:solidFill>
                <a:latin typeface="Metropolis Semi Bold" panose="00000700000000000000" pitchFamily="50" charset="0"/>
              </a:rPr>
              <a:t>Managers</a:t>
            </a:r>
          </a:p>
        </p:txBody>
      </p:sp>
      <p:cxnSp>
        <p:nvCxnSpPr>
          <p:cNvPr id="28" name="Straight Connector 27">
            <a:extLst>
              <a:ext uri="{FF2B5EF4-FFF2-40B4-BE49-F238E27FC236}">
                <a16:creationId xmlns:a16="http://schemas.microsoft.com/office/drawing/2014/main" id="{933E99B3-1D5D-934B-A076-9A40C45709BE}"/>
              </a:ext>
            </a:extLst>
          </p:cNvPr>
          <p:cNvCxnSpPr>
            <a:cxnSpLocks/>
          </p:cNvCxnSpPr>
          <p:nvPr/>
        </p:nvCxnSpPr>
        <p:spPr>
          <a:xfrm>
            <a:off x="4583953" y="2318867"/>
            <a:ext cx="0" cy="347717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011A9A-9F0F-B121-6D7C-2A57C0E7621B}"/>
              </a:ext>
            </a:extLst>
          </p:cNvPr>
          <p:cNvCxnSpPr>
            <a:cxnSpLocks/>
          </p:cNvCxnSpPr>
          <p:nvPr/>
        </p:nvCxnSpPr>
        <p:spPr>
          <a:xfrm>
            <a:off x="8005483" y="2318867"/>
            <a:ext cx="0" cy="347717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82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277C89F-F6AF-4019-ACE0-70D583F60565}"/>
              </a:ext>
            </a:extLst>
          </p:cNvPr>
          <p:cNvSpPr txBox="1"/>
          <p:nvPr/>
        </p:nvSpPr>
        <p:spPr>
          <a:xfrm>
            <a:off x="2290230" y="4460018"/>
            <a:ext cx="7560733" cy="1200329"/>
          </a:xfrm>
          <a:prstGeom prst="rect">
            <a:avLst/>
          </a:prstGeom>
          <a:noFill/>
        </p:spPr>
        <p:txBody>
          <a:bodyPr wrap="square" rtlCol="0">
            <a:spAutoFit/>
          </a:bodyPr>
          <a:lstStyle/>
          <a:p>
            <a:r>
              <a:rPr lang="en-GB" sz="2400" dirty="0">
                <a:solidFill>
                  <a:srgbClr val="002060"/>
                </a:solidFill>
              </a:rPr>
              <a:t>Grant me the serenity to accept the things I cannot change,</a:t>
            </a:r>
          </a:p>
          <a:p>
            <a:r>
              <a:rPr lang="en-GB" sz="2400" dirty="0">
                <a:solidFill>
                  <a:srgbClr val="002060"/>
                </a:solidFill>
              </a:rPr>
              <a:t>The courage to change the things I can,</a:t>
            </a:r>
          </a:p>
          <a:p>
            <a:r>
              <a:rPr lang="en-GB" sz="2400" dirty="0">
                <a:solidFill>
                  <a:srgbClr val="002060"/>
                </a:solidFill>
              </a:rPr>
              <a:t>And the wisdom to know the difference.</a:t>
            </a:r>
          </a:p>
        </p:txBody>
      </p:sp>
      <p:sp>
        <p:nvSpPr>
          <p:cNvPr id="6" name="TextBox 5">
            <a:extLst>
              <a:ext uri="{FF2B5EF4-FFF2-40B4-BE49-F238E27FC236}">
                <a16:creationId xmlns:a16="http://schemas.microsoft.com/office/drawing/2014/main" id="{8392230F-AE7D-4176-B40A-8575835C0112}"/>
              </a:ext>
            </a:extLst>
          </p:cNvPr>
          <p:cNvSpPr txBox="1"/>
          <p:nvPr/>
        </p:nvSpPr>
        <p:spPr>
          <a:xfrm>
            <a:off x="2290230" y="2391266"/>
            <a:ext cx="5300682" cy="1569660"/>
          </a:xfrm>
          <a:prstGeom prst="rect">
            <a:avLst/>
          </a:prstGeom>
          <a:noFill/>
        </p:spPr>
        <p:txBody>
          <a:bodyPr wrap="none" rtlCol="0">
            <a:spAutoFit/>
          </a:bodyPr>
          <a:lstStyle/>
          <a:p>
            <a:r>
              <a:rPr lang="en-GB" sz="2400" dirty="0">
                <a:solidFill>
                  <a:srgbClr val="002060"/>
                </a:solidFill>
              </a:rPr>
              <a:t>If there is a remedy when trouble strikes,</a:t>
            </a:r>
          </a:p>
          <a:p>
            <a:r>
              <a:rPr lang="en-GB" sz="2400" dirty="0">
                <a:solidFill>
                  <a:srgbClr val="002060"/>
                </a:solidFill>
              </a:rPr>
              <a:t>What reason is there for dejection?</a:t>
            </a:r>
          </a:p>
          <a:p>
            <a:r>
              <a:rPr lang="en-GB" sz="2400" dirty="0">
                <a:solidFill>
                  <a:srgbClr val="002060"/>
                </a:solidFill>
              </a:rPr>
              <a:t>And if there is no help for it, </a:t>
            </a:r>
          </a:p>
          <a:p>
            <a:r>
              <a:rPr lang="en-GB" sz="2400" dirty="0">
                <a:solidFill>
                  <a:srgbClr val="002060"/>
                </a:solidFill>
              </a:rPr>
              <a:t>What use is there in being glum?</a:t>
            </a:r>
            <a:endParaRPr lang="en-GB" dirty="0"/>
          </a:p>
        </p:txBody>
      </p:sp>
      <p:cxnSp>
        <p:nvCxnSpPr>
          <p:cNvPr id="27" name="Straight Connector 26">
            <a:extLst>
              <a:ext uri="{FF2B5EF4-FFF2-40B4-BE49-F238E27FC236}">
                <a16:creationId xmlns:a16="http://schemas.microsoft.com/office/drawing/2014/main" id="{43677BC3-93BE-4881-827F-DBF5C8456EB4}"/>
              </a:ext>
            </a:extLst>
          </p:cNvPr>
          <p:cNvCxnSpPr/>
          <p:nvPr/>
        </p:nvCxnSpPr>
        <p:spPr>
          <a:xfrm>
            <a:off x="2453054" y="4202723"/>
            <a:ext cx="739790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6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8" name="Group 57">
            <a:extLst>
              <a:ext uri="{FF2B5EF4-FFF2-40B4-BE49-F238E27FC236}">
                <a16:creationId xmlns:a16="http://schemas.microsoft.com/office/drawing/2014/main" id="{EB964930-A1CC-4760-B098-D46DE1E7A332}"/>
              </a:ext>
            </a:extLst>
          </p:cNvPr>
          <p:cNvGrpSpPr/>
          <p:nvPr/>
        </p:nvGrpSpPr>
        <p:grpSpPr>
          <a:xfrm>
            <a:off x="7166866" y="5308641"/>
            <a:ext cx="4134640" cy="584775"/>
            <a:chOff x="7166866" y="5308641"/>
            <a:chExt cx="4134640" cy="584775"/>
          </a:xfrm>
        </p:grpSpPr>
        <p:sp>
          <p:nvSpPr>
            <p:cNvPr id="39" name="TextBox 38">
              <a:extLst>
                <a:ext uri="{FF2B5EF4-FFF2-40B4-BE49-F238E27FC236}">
                  <a16:creationId xmlns:a16="http://schemas.microsoft.com/office/drawing/2014/main" id="{BF0FE560-FE70-4F65-A7C0-0256C65968D0}"/>
                </a:ext>
              </a:extLst>
            </p:cNvPr>
            <p:cNvSpPr txBox="1"/>
            <p:nvPr/>
          </p:nvSpPr>
          <p:spPr>
            <a:xfrm>
              <a:off x="7166866" y="5308641"/>
              <a:ext cx="1741631"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Farewells</a:t>
              </a:r>
            </a:p>
          </p:txBody>
        </p:sp>
        <p:pic>
          <p:nvPicPr>
            <p:cNvPr id="40" name="Picture 39" descr="Shape&#10;&#10;Description automatically generated">
              <a:extLst>
                <a:ext uri="{FF2B5EF4-FFF2-40B4-BE49-F238E27FC236}">
                  <a16:creationId xmlns:a16="http://schemas.microsoft.com/office/drawing/2014/main" id="{CEC5DBFC-C3E5-4038-B53B-069123B8F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97" y="5375760"/>
              <a:ext cx="473326" cy="450536"/>
            </a:xfrm>
            <a:prstGeom prst="rect">
              <a:avLst/>
            </a:prstGeom>
          </p:spPr>
        </p:pic>
        <p:pic>
          <p:nvPicPr>
            <p:cNvPr id="41" name="Picture 40" descr="Shape&#10;&#10;Description automatically generated">
              <a:extLst>
                <a:ext uri="{FF2B5EF4-FFF2-40B4-BE49-F238E27FC236}">
                  <a16:creationId xmlns:a16="http://schemas.microsoft.com/office/drawing/2014/main" id="{9F596EAF-8507-4D38-BF75-7CB106638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823" y="5375760"/>
              <a:ext cx="473326" cy="450536"/>
            </a:xfrm>
            <a:prstGeom prst="rect">
              <a:avLst/>
            </a:prstGeom>
          </p:spPr>
        </p:pic>
        <p:pic>
          <p:nvPicPr>
            <p:cNvPr id="42" name="Picture 41" descr="Shape&#10;&#10;Description automatically generated">
              <a:extLst>
                <a:ext uri="{FF2B5EF4-FFF2-40B4-BE49-F238E27FC236}">
                  <a16:creationId xmlns:a16="http://schemas.microsoft.com/office/drawing/2014/main" id="{BD0086D1-F9FB-4640-BE45-7F9C66543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942" y="5375760"/>
              <a:ext cx="473326" cy="450536"/>
            </a:xfrm>
            <a:prstGeom prst="rect">
              <a:avLst/>
            </a:prstGeom>
          </p:spPr>
        </p:pic>
        <p:pic>
          <p:nvPicPr>
            <p:cNvPr id="43" name="Picture 42" descr="Shape&#10;&#10;Description automatically generated">
              <a:extLst>
                <a:ext uri="{FF2B5EF4-FFF2-40B4-BE49-F238E27FC236}">
                  <a16:creationId xmlns:a16="http://schemas.microsoft.com/office/drawing/2014/main" id="{A6B29978-7236-4949-AEED-139ACAB5B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061" y="5375760"/>
              <a:ext cx="473326" cy="450536"/>
            </a:xfrm>
            <a:prstGeom prst="rect">
              <a:avLst/>
            </a:prstGeom>
          </p:spPr>
        </p:pic>
        <p:pic>
          <p:nvPicPr>
            <p:cNvPr id="44" name="Picture 43" descr="Shape&#10;&#10;Description automatically generated">
              <a:extLst>
                <a:ext uri="{FF2B5EF4-FFF2-40B4-BE49-F238E27FC236}">
                  <a16:creationId xmlns:a16="http://schemas.microsoft.com/office/drawing/2014/main" id="{06A87156-04DE-4F19-86EE-6A4B13A83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180" y="5375760"/>
              <a:ext cx="473326" cy="450536"/>
            </a:xfrm>
            <a:prstGeom prst="rect">
              <a:avLst/>
            </a:prstGeom>
          </p:spPr>
        </p:pic>
      </p:grpSp>
      <p:grpSp>
        <p:nvGrpSpPr>
          <p:cNvPr id="57" name="Group 56">
            <a:extLst>
              <a:ext uri="{FF2B5EF4-FFF2-40B4-BE49-F238E27FC236}">
                <a16:creationId xmlns:a16="http://schemas.microsoft.com/office/drawing/2014/main" id="{B1983CC1-9E61-4E15-87E9-213856EB5253}"/>
              </a:ext>
            </a:extLst>
          </p:cNvPr>
          <p:cNvGrpSpPr/>
          <p:nvPr/>
        </p:nvGrpSpPr>
        <p:grpSpPr>
          <a:xfrm>
            <a:off x="4813806" y="4510165"/>
            <a:ext cx="4147745" cy="584775"/>
            <a:chOff x="6769386" y="4489153"/>
            <a:chExt cx="4147745" cy="584775"/>
          </a:xfrm>
        </p:grpSpPr>
        <p:sp>
          <p:nvSpPr>
            <p:cNvPr id="38" name="TextBox 37">
              <a:extLst>
                <a:ext uri="{FF2B5EF4-FFF2-40B4-BE49-F238E27FC236}">
                  <a16:creationId xmlns:a16="http://schemas.microsoft.com/office/drawing/2014/main" id="{FBEA1D3A-9F0F-4CC2-9D8D-2738B547E70D}"/>
                </a:ext>
              </a:extLst>
            </p:cNvPr>
            <p:cNvSpPr txBox="1"/>
            <p:nvPr/>
          </p:nvSpPr>
          <p:spPr>
            <a:xfrm>
              <a:off x="6769386" y="4489153"/>
              <a:ext cx="2261773"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Engagement</a:t>
              </a:r>
            </a:p>
          </p:txBody>
        </p:sp>
        <p:pic>
          <p:nvPicPr>
            <p:cNvPr id="45" name="Picture 44" descr="Shape&#10;&#10;Description automatically generated">
              <a:extLst>
                <a:ext uri="{FF2B5EF4-FFF2-40B4-BE49-F238E27FC236}">
                  <a16:creationId xmlns:a16="http://schemas.microsoft.com/office/drawing/2014/main" id="{3413DC4D-5635-4E6D-8D17-3A2F4FD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159" y="4558688"/>
              <a:ext cx="473326" cy="450536"/>
            </a:xfrm>
            <a:prstGeom prst="rect">
              <a:avLst/>
            </a:prstGeom>
          </p:spPr>
        </p:pic>
        <p:pic>
          <p:nvPicPr>
            <p:cNvPr id="46" name="Picture 45" descr="Shape&#10;&#10;Description automatically generated">
              <a:extLst>
                <a:ext uri="{FF2B5EF4-FFF2-40B4-BE49-F238E27FC236}">
                  <a16:creationId xmlns:a16="http://schemas.microsoft.com/office/drawing/2014/main" id="{34D75969-F9D5-45EA-AAB8-07F17BE99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485" y="4556272"/>
              <a:ext cx="473326" cy="450536"/>
            </a:xfrm>
            <a:prstGeom prst="rect">
              <a:avLst/>
            </a:prstGeom>
          </p:spPr>
        </p:pic>
        <p:pic>
          <p:nvPicPr>
            <p:cNvPr id="47" name="Picture 46" descr="Shape&#10;&#10;Description automatically generated">
              <a:extLst>
                <a:ext uri="{FF2B5EF4-FFF2-40B4-BE49-F238E27FC236}">
                  <a16:creationId xmlns:a16="http://schemas.microsoft.com/office/drawing/2014/main" id="{26C12CA6-04FE-498F-A646-4D2C58AB0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811" y="4566533"/>
              <a:ext cx="473326" cy="450536"/>
            </a:xfrm>
            <a:prstGeom prst="rect">
              <a:avLst/>
            </a:prstGeom>
          </p:spPr>
        </p:pic>
        <p:pic>
          <p:nvPicPr>
            <p:cNvPr id="48" name="Picture 47" descr="Shape&#10;&#10;Description automatically generated">
              <a:extLst>
                <a:ext uri="{FF2B5EF4-FFF2-40B4-BE49-F238E27FC236}">
                  <a16:creationId xmlns:a16="http://schemas.microsoft.com/office/drawing/2014/main" id="{98EBA266-7C7D-412C-97E1-E54A5BF64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805" y="4566533"/>
              <a:ext cx="473326" cy="450536"/>
            </a:xfrm>
            <a:prstGeom prst="rect">
              <a:avLst/>
            </a:prstGeom>
          </p:spPr>
        </p:pic>
      </p:grpSp>
      <p:grpSp>
        <p:nvGrpSpPr>
          <p:cNvPr id="56" name="Group 55">
            <a:extLst>
              <a:ext uri="{FF2B5EF4-FFF2-40B4-BE49-F238E27FC236}">
                <a16:creationId xmlns:a16="http://schemas.microsoft.com/office/drawing/2014/main" id="{96F3DE61-1C8E-463A-8C7B-DBAA09D4C31F}"/>
              </a:ext>
            </a:extLst>
          </p:cNvPr>
          <p:cNvGrpSpPr/>
          <p:nvPr/>
        </p:nvGrpSpPr>
        <p:grpSpPr>
          <a:xfrm>
            <a:off x="3079218" y="3711689"/>
            <a:ext cx="3529273" cy="584775"/>
            <a:chOff x="5023766" y="3739047"/>
            <a:chExt cx="3529273" cy="584775"/>
          </a:xfrm>
        </p:grpSpPr>
        <p:sp>
          <p:nvSpPr>
            <p:cNvPr id="37" name="TextBox 36">
              <a:extLst>
                <a:ext uri="{FF2B5EF4-FFF2-40B4-BE49-F238E27FC236}">
                  <a16:creationId xmlns:a16="http://schemas.microsoft.com/office/drawing/2014/main" id="{060BBEC4-2809-46F3-8EC4-01547B64BB3C}"/>
                </a:ext>
              </a:extLst>
            </p:cNvPr>
            <p:cNvSpPr txBox="1"/>
            <p:nvPr/>
          </p:nvSpPr>
          <p:spPr>
            <a:xfrm>
              <a:off x="5023766" y="3739047"/>
              <a:ext cx="2109295"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Enthusiasm</a:t>
              </a:r>
            </a:p>
          </p:txBody>
        </p:sp>
        <p:pic>
          <p:nvPicPr>
            <p:cNvPr id="49" name="Picture 48" descr="Shape&#10;&#10;Description automatically generated">
              <a:extLst>
                <a:ext uri="{FF2B5EF4-FFF2-40B4-BE49-F238E27FC236}">
                  <a16:creationId xmlns:a16="http://schemas.microsoft.com/office/drawing/2014/main" id="{0D7E3293-6CE9-4FE5-8535-60EE88479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061" y="3747592"/>
              <a:ext cx="473326" cy="450536"/>
            </a:xfrm>
            <a:prstGeom prst="rect">
              <a:avLst/>
            </a:prstGeom>
          </p:spPr>
        </p:pic>
        <p:pic>
          <p:nvPicPr>
            <p:cNvPr id="50" name="Picture 49" descr="Shape&#10;&#10;Description automatically generated">
              <a:extLst>
                <a:ext uri="{FF2B5EF4-FFF2-40B4-BE49-F238E27FC236}">
                  <a16:creationId xmlns:a16="http://schemas.microsoft.com/office/drawing/2014/main" id="{83B4CD0E-873E-43EB-BFF5-8A323C5F1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387" y="3745176"/>
              <a:ext cx="473326" cy="450536"/>
            </a:xfrm>
            <a:prstGeom prst="rect">
              <a:avLst/>
            </a:prstGeom>
          </p:spPr>
        </p:pic>
        <p:pic>
          <p:nvPicPr>
            <p:cNvPr id="51" name="Picture 50" descr="Shape&#10;&#10;Description automatically generated">
              <a:extLst>
                <a:ext uri="{FF2B5EF4-FFF2-40B4-BE49-F238E27FC236}">
                  <a16:creationId xmlns:a16="http://schemas.microsoft.com/office/drawing/2014/main" id="{2D6236D8-C663-4AE5-B13A-7A3F43606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713" y="3755437"/>
              <a:ext cx="473326" cy="450536"/>
            </a:xfrm>
            <a:prstGeom prst="rect">
              <a:avLst/>
            </a:prstGeom>
          </p:spPr>
        </p:pic>
      </p:grpSp>
      <p:grpSp>
        <p:nvGrpSpPr>
          <p:cNvPr id="55" name="Group 54">
            <a:extLst>
              <a:ext uri="{FF2B5EF4-FFF2-40B4-BE49-F238E27FC236}">
                <a16:creationId xmlns:a16="http://schemas.microsoft.com/office/drawing/2014/main" id="{02BC9943-401B-4AFC-AEF6-8B99E1526875}"/>
              </a:ext>
            </a:extLst>
          </p:cNvPr>
          <p:cNvGrpSpPr/>
          <p:nvPr/>
        </p:nvGrpSpPr>
        <p:grpSpPr>
          <a:xfrm>
            <a:off x="1874253" y="2913213"/>
            <a:ext cx="2999650" cy="584775"/>
            <a:chOff x="3324273" y="2926892"/>
            <a:chExt cx="2999650" cy="584775"/>
          </a:xfrm>
        </p:grpSpPr>
        <p:sp>
          <p:nvSpPr>
            <p:cNvPr id="36" name="TextBox 35">
              <a:extLst>
                <a:ext uri="{FF2B5EF4-FFF2-40B4-BE49-F238E27FC236}">
                  <a16:creationId xmlns:a16="http://schemas.microsoft.com/office/drawing/2014/main" id="{E5B1E0B4-CA3A-4A6A-A60A-EEA588ED30E5}"/>
                </a:ext>
              </a:extLst>
            </p:cNvPr>
            <p:cNvSpPr txBox="1"/>
            <p:nvPr/>
          </p:nvSpPr>
          <p:spPr>
            <a:xfrm>
              <a:off x="3324273" y="2926892"/>
              <a:ext cx="205299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Welcoming</a:t>
              </a:r>
              <a:endParaRPr lang="en-GB" sz="2400" dirty="0">
                <a:solidFill>
                  <a:srgbClr val="002060"/>
                </a:solidFill>
                <a:latin typeface="Metropolis Semi Bold" panose="00000700000000000000" pitchFamily="50" charset="0"/>
              </a:endParaRPr>
            </a:p>
          </p:txBody>
        </p:sp>
        <p:pic>
          <p:nvPicPr>
            <p:cNvPr id="52" name="Picture 51" descr="Shape&#10;&#10;Description automatically generated">
              <a:extLst>
                <a:ext uri="{FF2B5EF4-FFF2-40B4-BE49-F238E27FC236}">
                  <a16:creationId xmlns:a16="http://schemas.microsoft.com/office/drawing/2014/main" id="{1827BA27-49B3-41E6-99D7-FF484B2BB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271" y="2978464"/>
              <a:ext cx="473326" cy="450536"/>
            </a:xfrm>
            <a:prstGeom prst="rect">
              <a:avLst/>
            </a:prstGeom>
          </p:spPr>
        </p:pic>
        <p:pic>
          <p:nvPicPr>
            <p:cNvPr id="53" name="Picture 52" descr="Shape&#10;&#10;Description automatically generated">
              <a:extLst>
                <a:ext uri="{FF2B5EF4-FFF2-40B4-BE49-F238E27FC236}">
                  <a16:creationId xmlns:a16="http://schemas.microsoft.com/office/drawing/2014/main" id="{3A9C24F1-3E3B-4681-916D-1E77E8A0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597" y="2976048"/>
              <a:ext cx="473326" cy="450536"/>
            </a:xfrm>
            <a:prstGeom prst="rect">
              <a:avLst/>
            </a:prstGeom>
          </p:spPr>
        </p:pic>
      </p:grpSp>
      <p:grpSp>
        <p:nvGrpSpPr>
          <p:cNvPr id="3" name="Group 2">
            <a:extLst>
              <a:ext uri="{FF2B5EF4-FFF2-40B4-BE49-F238E27FC236}">
                <a16:creationId xmlns:a16="http://schemas.microsoft.com/office/drawing/2014/main" id="{B6118B75-DC18-447C-91DE-6843775730C8}"/>
              </a:ext>
            </a:extLst>
          </p:cNvPr>
          <p:cNvGrpSpPr/>
          <p:nvPr/>
        </p:nvGrpSpPr>
        <p:grpSpPr>
          <a:xfrm>
            <a:off x="890494" y="2114737"/>
            <a:ext cx="2778444" cy="584775"/>
            <a:chOff x="890494" y="2114737"/>
            <a:chExt cx="2778444" cy="584775"/>
          </a:xfrm>
        </p:grpSpPr>
        <p:sp>
          <p:nvSpPr>
            <p:cNvPr id="35" name="TextBox 34">
              <a:extLst>
                <a:ext uri="{FF2B5EF4-FFF2-40B4-BE49-F238E27FC236}">
                  <a16:creationId xmlns:a16="http://schemas.microsoft.com/office/drawing/2014/main" id="{05025867-29AB-48B0-9553-AA316112F258}"/>
                </a:ext>
              </a:extLst>
            </p:cNvPr>
            <p:cNvSpPr txBox="1"/>
            <p:nvPr/>
          </p:nvSpPr>
          <p:spPr>
            <a:xfrm>
              <a:off x="890494" y="2114737"/>
              <a:ext cx="230511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Presentation</a:t>
              </a:r>
              <a:endParaRPr lang="en-GB" sz="2400" dirty="0">
                <a:solidFill>
                  <a:srgbClr val="002060"/>
                </a:solidFill>
                <a:latin typeface="Metropolis Semi Bold" panose="00000700000000000000" pitchFamily="50" charset="0"/>
              </a:endParaRPr>
            </a:p>
          </p:txBody>
        </p:sp>
        <p:pic>
          <p:nvPicPr>
            <p:cNvPr id="54" name="Picture 53" descr="Shape&#10;&#10;Description automatically generated">
              <a:extLst>
                <a:ext uri="{FF2B5EF4-FFF2-40B4-BE49-F238E27FC236}">
                  <a16:creationId xmlns:a16="http://schemas.microsoft.com/office/drawing/2014/main" id="{DA42FFFE-FBE2-4FEC-AD9A-4AC31D6FC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612" y="2181856"/>
              <a:ext cx="473326" cy="450536"/>
            </a:xfrm>
            <a:prstGeom prst="rect">
              <a:avLst/>
            </a:prstGeom>
          </p:spPr>
        </p:pic>
      </p:grpSp>
    </p:spTree>
    <p:extLst>
      <p:ext uri="{BB962C8B-B14F-4D97-AF65-F5344CB8AC3E}">
        <p14:creationId xmlns:p14="http://schemas.microsoft.com/office/powerpoint/2010/main" val="26998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25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25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25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B6118B75-DC18-447C-91DE-6843775730C8}"/>
              </a:ext>
            </a:extLst>
          </p:cNvPr>
          <p:cNvGrpSpPr/>
          <p:nvPr/>
        </p:nvGrpSpPr>
        <p:grpSpPr>
          <a:xfrm>
            <a:off x="890494" y="2114737"/>
            <a:ext cx="2778444" cy="584775"/>
            <a:chOff x="890494" y="2114737"/>
            <a:chExt cx="2778444" cy="584775"/>
          </a:xfrm>
        </p:grpSpPr>
        <p:sp>
          <p:nvSpPr>
            <p:cNvPr id="35" name="TextBox 34">
              <a:extLst>
                <a:ext uri="{FF2B5EF4-FFF2-40B4-BE49-F238E27FC236}">
                  <a16:creationId xmlns:a16="http://schemas.microsoft.com/office/drawing/2014/main" id="{05025867-29AB-48B0-9553-AA316112F258}"/>
                </a:ext>
              </a:extLst>
            </p:cNvPr>
            <p:cNvSpPr txBox="1"/>
            <p:nvPr/>
          </p:nvSpPr>
          <p:spPr>
            <a:xfrm>
              <a:off x="890494" y="2114737"/>
              <a:ext cx="230511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Presentation</a:t>
              </a:r>
              <a:endParaRPr lang="en-GB" sz="2400" dirty="0">
                <a:solidFill>
                  <a:srgbClr val="002060"/>
                </a:solidFill>
                <a:latin typeface="Metropolis Semi Bold" panose="00000700000000000000" pitchFamily="50" charset="0"/>
              </a:endParaRPr>
            </a:p>
          </p:txBody>
        </p:sp>
        <p:pic>
          <p:nvPicPr>
            <p:cNvPr id="54" name="Picture 53" descr="Shape&#10;&#10;Description automatically generated">
              <a:extLst>
                <a:ext uri="{FF2B5EF4-FFF2-40B4-BE49-F238E27FC236}">
                  <a16:creationId xmlns:a16="http://schemas.microsoft.com/office/drawing/2014/main" id="{DA42FFFE-FBE2-4FEC-AD9A-4AC31D6FC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12" y="2181856"/>
              <a:ext cx="473326" cy="450536"/>
            </a:xfrm>
            <a:prstGeom prst="rect">
              <a:avLst/>
            </a:prstGeom>
          </p:spPr>
        </p:pic>
      </p:grpSp>
      <p:sp>
        <p:nvSpPr>
          <p:cNvPr id="6" name="TextBox 5">
            <a:extLst>
              <a:ext uri="{FF2B5EF4-FFF2-40B4-BE49-F238E27FC236}">
                <a16:creationId xmlns:a16="http://schemas.microsoft.com/office/drawing/2014/main" id="{48A0CE1C-C0B5-42B2-AC37-5EA80E418807}"/>
              </a:ext>
            </a:extLst>
          </p:cNvPr>
          <p:cNvSpPr txBox="1"/>
          <p:nvPr/>
        </p:nvSpPr>
        <p:spPr>
          <a:xfrm>
            <a:off x="1158671" y="2822874"/>
            <a:ext cx="1216936" cy="461665"/>
          </a:xfrm>
          <a:prstGeom prst="rect">
            <a:avLst/>
          </a:prstGeom>
          <a:noFill/>
        </p:spPr>
        <p:txBody>
          <a:bodyPr wrap="none" rtlCol="0">
            <a:spAutoFit/>
          </a:bodyPr>
          <a:lstStyle/>
          <a:p>
            <a:r>
              <a:rPr lang="en-GB" sz="2400" dirty="0">
                <a:solidFill>
                  <a:srgbClr val="002060"/>
                </a:solidFill>
              </a:rPr>
              <a:t>Uniform</a:t>
            </a:r>
          </a:p>
        </p:txBody>
      </p:sp>
      <p:sp>
        <p:nvSpPr>
          <p:cNvPr id="7" name="TextBox 6">
            <a:extLst>
              <a:ext uri="{FF2B5EF4-FFF2-40B4-BE49-F238E27FC236}">
                <a16:creationId xmlns:a16="http://schemas.microsoft.com/office/drawing/2014/main" id="{E39D2692-AF18-4F20-AD40-016217E0ACA9}"/>
              </a:ext>
            </a:extLst>
          </p:cNvPr>
          <p:cNvSpPr txBox="1"/>
          <p:nvPr/>
        </p:nvSpPr>
        <p:spPr>
          <a:xfrm>
            <a:off x="1158671" y="3327218"/>
            <a:ext cx="9874658" cy="369332"/>
          </a:xfrm>
          <a:prstGeom prst="rect">
            <a:avLst/>
          </a:prstGeom>
          <a:noFill/>
        </p:spPr>
        <p:txBody>
          <a:bodyPr wrap="square" rtlCol="0">
            <a:spAutoFit/>
          </a:bodyPr>
          <a:lstStyle/>
          <a:p>
            <a:r>
              <a:rPr lang="en-GB" dirty="0">
                <a:solidFill>
                  <a:srgbClr val="002060"/>
                </a:solidFill>
              </a:rPr>
              <a:t>Uniform should be well maintained. Damaged items should be replaced. It should be clean and pressed. </a:t>
            </a:r>
          </a:p>
        </p:txBody>
      </p:sp>
      <p:sp>
        <p:nvSpPr>
          <p:cNvPr id="32" name="TextBox 31">
            <a:extLst>
              <a:ext uri="{FF2B5EF4-FFF2-40B4-BE49-F238E27FC236}">
                <a16:creationId xmlns:a16="http://schemas.microsoft.com/office/drawing/2014/main" id="{8DE5B482-D7A6-4B2F-8C4D-B5F75A49CB45}"/>
              </a:ext>
            </a:extLst>
          </p:cNvPr>
          <p:cNvSpPr txBox="1"/>
          <p:nvPr/>
        </p:nvSpPr>
        <p:spPr>
          <a:xfrm>
            <a:off x="1158671" y="3752597"/>
            <a:ext cx="9743791" cy="646331"/>
          </a:xfrm>
          <a:prstGeom prst="rect">
            <a:avLst/>
          </a:prstGeom>
          <a:noFill/>
        </p:spPr>
        <p:txBody>
          <a:bodyPr wrap="square" rtlCol="0">
            <a:spAutoFit/>
          </a:bodyPr>
          <a:lstStyle/>
          <a:p>
            <a:r>
              <a:rPr lang="en-GB" dirty="0">
                <a:solidFill>
                  <a:srgbClr val="002060"/>
                </a:solidFill>
              </a:rPr>
              <a:t>Uniform should be worn correctly. When worn, neckwear should be done up. When not worn no outer</a:t>
            </a:r>
          </a:p>
          <a:p>
            <a:r>
              <a:rPr lang="en-GB" dirty="0">
                <a:solidFill>
                  <a:srgbClr val="002060"/>
                </a:solidFill>
              </a:rPr>
              <a:t>layer uniform should be worn.</a:t>
            </a:r>
          </a:p>
        </p:txBody>
      </p:sp>
      <p:sp>
        <p:nvSpPr>
          <p:cNvPr id="33" name="TextBox 32">
            <a:extLst>
              <a:ext uri="{FF2B5EF4-FFF2-40B4-BE49-F238E27FC236}">
                <a16:creationId xmlns:a16="http://schemas.microsoft.com/office/drawing/2014/main" id="{D767F7DF-8B05-4EAD-8B76-5B05588F8D32}"/>
              </a:ext>
            </a:extLst>
          </p:cNvPr>
          <p:cNvSpPr txBox="1"/>
          <p:nvPr/>
        </p:nvSpPr>
        <p:spPr>
          <a:xfrm>
            <a:off x="1158671" y="4454975"/>
            <a:ext cx="8805809" cy="369332"/>
          </a:xfrm>
          <a:prstGeom prst="rect">
            <a:avLst/>
          </a:prstGeom>
          <a:noFill/>
        </p:spPr>
        <p:txBody>
          <a:bodyPr wrap="none" rtlCol="0">
            <a:spAutoFit/>
          </a:bodyPr>
          <a:lstStyle/>
          <a:p>
            <a:r>
              <a:rPr lang="en-GB" dirty="0">
                <a:solidFill>
                  <a:srgbClr val="002060"/>
                </a:solidFill>
              </a:rPr>
              <a:t>Uniform worn should be current issue. Old issue uniform should be returned for destruction.</a:t>
            </a:r>
          </a:p>
        </p:txBody>
      </p:sp>
      <p:sp>
        <p:nvSpPr>
          <p:cNvPr id="34" name="TextBox 33">
            <a:extLst>
              <a:ext uri="{FF2B5EF4-FFF2-40B4-BE49-F238E27FC236}">
                <a16:creationId xmlns:a16="http://schemas.microsoft.com/office/drawing/2014/main" id="{D895B144-C4E6-4338-8F67-1CE73133CDA6}"/>
              </a:ext>
            </a:extLst>
          </p:cNvPr>
          <p:cNvSpPr txBox="1"/>
          <p:nvPr/>
        </p:nvSpPr>
        <p:spPr>
          <a:xfrm>
            <a:off x="1158671" y="5305733"/>
            <a:ext cx="4230004" cy="369332"/>
          </a:xfrm>
          <a:prstGeom prst="rect">
            <a:avLst/>
          </a:prstGeom>
          <a:noFill/>
        </p:spPr>
        <p:txBody>
          <a:bodyPr wrap="none" rtlCol="0">
            <a:spAutoFit/>
          </a:bodyPr>
          <a:lstStyle/>
          <a:p>
            <a:r>
              <a:rPr lang="en-GB" dirty="0">
                <a:solidFill>
                  <a:srgbClr val="002060"/>
                </a:solidFill>
              </a:rPr>
              <a:t>Name badge should be worn and readable.</a:t>
            </a:r>
          </a:p>
        </p:txBody>
      </p:sp>
      <p:sp>
        <p:nvSpPr>
          <p:cNvPr id="59" name="TextBox 58">
            <a:extLst>
              <a:ext uri="{FF2B5EF4-FFF2-40B4-BE49-F238E27FC236}">
                <a16:creationId xmlns:a16="http://schemas.microsoft.com/office/drawing/2014/main" id="{92FF5780-B26B-496B-B652-D3104292AB2C}"/>
              </a:ext>
            </a:extLst>
          </p:cNvPr>
          <p:cNvSpPr txBox="1"/>
          <p:nvPr/>
        </p:nvSpPr>
        <p:spPr>
          <a:xfrm>
            <a:off x="1158671" y="4880354"/>
            <a:ext cx="5046381" cy="369332"/>
          </a:xfrm>
          <a:prstGeom prst="rect">
            <a:avLst/>
          </a:prstGeom>
          <a:noFill/>
        </p:spPr>
        <p:txBody>
          <a:bodyPr wrap="none" rtlCol="0">
            <a:spAutoFit/>
          </a:bodyPr>
          <a:lstStyle/>
          <a:p>
            <a:r>
              <a:rPr lang="en-GB" dirty="0">
                <a:solidFill>
                  <a:srgbClr val="002060"/>
                </a:solidFill>
              </a:rPr>
              <a:t>Footwear should be black or brown shoes or boots.</a:t>
            </a:r>
          </a:p>
        </p:txBody>
      </p:sp>
    </p:spTree>
    <p:extLst>
      <p:ext uri="{BB962C8B-B14F-4D97-AF65-F5344CB8AC3E}">
        <p14:creationId xmlns:p14="http://schemas.microsoft.com/office/powerpoint/2010/main" val="6963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25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25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25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2" grpId="0"/>
      <p:bldP spid="33" grpId="0"/>
      <p:bldP spid="34"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B6118B75-DC18-447C-91DE-6843775730C8}"/>
              </a:ext>
            </a:extLst>
          </p:cNvPr>
          <p:cNvGrpSpPr/>
          <p:nvPr/>
        </p:nvGrpSpPr>
        <p:grpSpPr>
          <a:xfrm>
            <a:off x="890494" y="2114737"/>
            <a:ext cx="2778444" cy="584775"/>
            <a:chOff x="890494" y="2114737"/>
            <a:chExt cx="2778444" cy="584775"/>
          </a:xfrm>
        </p:grpSpPr>
        <p:sp>
          <p:nvSpPr>
            <p:cNvPr id="35" name="TextBox 34">
              <a:extLst>
                <a:ext uri="{FF2B5EF4-FFF2-40B4-BE49-F238E27FC236}">
                  <a16:creationId xmlns:a16="http://schemas.microsoft.com/office/drawing/2014/main" id="{05025867-29AB-48B0-9553-AA316112F258}"/>
                </a:ext>
              </a:extLst>
            </p:cNvPr>
            <p:cNvSpPr txBox="1"/>
            <p:nvPr/>
          </p:nvSpPr>
          <p:spPr>
            <a:xfrm>
              <a:off x="890494" y="2114737"/>
              <a:ext cx="230511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Presentation</a:t>
              </a:r>
              <a:endParaRPr lang="en-GB" sz="2400" dirty="0">
                <a:solidFill>
                  <a:srgbClr val="002060"/>
                </a:solidFill>
                <a:latin typeface="Metropolis Semi Bold" panose="00000700000000000000" pitchFamily="50" charset="0"/>
              </a:endParaRPr>
            </a:p>
          </p:txBody>
        </p:sp>
        <p:pic>
          <p:nvPicPr>
            <p:cNvPr id="54" name="Picture 53" descr="Shape&#10;&#10;Description automatically generated">
              <a:extLst>
                <a:ext uri="{FF2B5EF4-FFF2-40B4-BE49-F238E27FC236}">
                  <a16:creationId xmlns:a16="http://schemas.microsoft.com/office/drawing/2014/main" id="{DA42FFFE-FBE2-4FEC-AD9A-4AC31D6FC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12" y="2181856"/>
              <a:ext cx="473326" cy="450536"/>
            </a:xfrm>
            <a:prstGeom prst="rect">
              <a:avLst/>
            </a:prstGeom>
          </p:spPr>
        </p:pic>
      </p:grpSp>
      <p:sp>
        <p:nvSpPr>
          <p:cNvPr id="6" name="TextBox 5">
            <a:extLst>
              <a:ext uri="{FF2B5EF4-FFF2-40B4-BE49-F238E27FC236}">
                <a16:creationId xmlns:a16="http://schemas.microsoft.com/office/drawing/2014/main" id="{48A0CE1C-C0B5-42B2-AC37-5EA80E418807}"/>
              </a:ext>
            </a:extLst>
          </p:cNvPr>
          <p:cNvSpPr txBox="1"/>
          <p:nvPr/>
        </p:nvSpPr>
        <p:spPr>
          <a:xfrm>
            <a:off x="1158671" y="2822874"/>
            <a:ext cx="3448957" cy="461665"/>
          </a:xfrm>
          <a:prstGeom prst="rect">
            <a:avLst/>
          </a:prstGeom>
          <a:noFill/>
        </p:spPr>
        <p:txBody>
          <a:bodyPr wrap="none" rtlCol="0">
            <a:spAutoFit/>
          </a:bodyPr>
          <a:lstStyle/>
          <a:p>
            <a:r>
              <a:rPr lang="en-GB" sz="2400" dirty="0">
                <a:solidFill>
                  <a:srgbClr val="002060"/>
                </a:solidFill>
              </a:rPr>
              <a:t>Vehicles And Environment</a:t>
            </a:r>
          </a:p>
        </p:txBody>
      </p:sp>
      <p:sp>
        <p:nvSpPr>
          <p:cNvPr id="7" name="TextBox 6">
            <a:extLst>
              <a:ext uri="{FF2B5EF4-FFF2-40B4-BE49-F238E27FC236}">
                <a16:creationId xmlns:a16="http://schemas.microsoft.com/office/drawing/2014/main" id="{E39D2692-AF18-4F20-AD40-016217E0ACA9}"/>
              </a:ext>
            </a:extLst>
          </p:cNvPr>
          <p:cNvSpPr txBox="1"/>
          <p:nvPr/>
        </p:nvSpPr>
        <p:spPr>
          <a:xfrm>
            <a:off x="1158671" y="3327218"/>
            <a:ext cx="9874658" cy="369332"/>
          </a:xfrm>
          <a:prstGeom prst="rect">
            <a:avLst/>
          </a:prstGeom>
          <a:noFill/>
        </p:spPr>
        <p:txBody>
          <a:bodyPr wrap="square" rtlCol="0">
            <a:spAutoFit/>
          </a:bodyPr>
          <a:lstStyle/>
          <a:p>
            <a:r>
              <a:rPr lang="en-GB" dirty="0">
                <a:solidFill>
                  <a:srgbClr val="002060"/>
                </a:solidFill>
              </a:rPr>
              <a:t>Keep seats clean and dry. </a:t>
            </a:r>
          </a:p>
        </p:txBody>
      </p:sp>
      <p:sp>
        <p:nvSpPr>
          <p:cNvPr id="32" name="TextBox 31">
            <a:extLst>
              <a:ext uri="{FF2B5EF4-FFF2-40B4-BE49-F238E27FC236}">
                <a16:creationId xmlns:a16="http://schemas.microsoft.com/office/drawing/2014/main" id="{8DE5B482-D7A6-4B2F-8C4D-B5F75A49CB45}"/>
              </a:ext>
            </a:extLst>
          </p:cNvPr>
          <p:cNvSpPr txBox="1"/>
          <p:nvPr/>
        </p:nvSpPr>
        <p:spPr>
          <a:xfrm>
            <a:off x="1158671" y="3752597"/>
            <a:ext cx="9743791" cy="646331"/>
          </a:xfrm>
          <a:prstGeom prst="rect">
            <a:avLst/>
          </a:prstGeom>
          <a:noFill/>
        </p:spPr>
        <p:txBody>
          <a:bodyPr wrap="square" rtlCol="0">
            <a:spAutoFit/>
          </a:bodyPr>
          <a:lstStyle/>
          <a:p>
            <a:r>
              <a:rPr lang="en-GB" dirty="0">
                <a:solidFill>
                  <a:srgbClr val="002060"/>
                </a:solidFill>
              </a:rPr>
              <a:t>Gangways and footwells can be cleared of discarded items, Leaflets, headphones, bottles etc. In cases where there is biological matter (blood, vomit etc) on a bus a supervisor should be informed.</a:t>
            </a:r>
          </a:p>
        </p:txBody>
      </p:sp>
      <p:sp>
        <p:nvSpPr>
          <p:cNvPr id="33" name="TextBox 32">
            <a:extLst>
              <a:ext uri="{FF2B5EF4-FFF2-40B4-BE49-F238E27FC236}">
                <a16:creationId xmlns:a16="http://schemas.microsoft.com/office/drawing/2014/main" id="{D767F7DF-8B05-4EAD-8B76-5B05588F8D32}"/>
              </a:ext>
            </a:extLst>
          </p:cNvPr>
          <p:cNvSpPr txBox="1"/>
          <p:nvPr/>
        </p:nvSpPr>
        <p:spPr>
          <a:xfrm>
            <a:off x="1158671" y="4454975"/>
            <a:ext cx="6497548" cy="369332"/>
          </a:xfrm>
          <a:prstGeom prst="rect">
            <a:avLst/>
          </a:prstGeom>
          <a:noFill/>
        </p:spPr>
        <p:txBody>
          <a:bodyPr wrap="none" rtlCol="0">
            <a:spAutoFit/>
          </a:bodyPr>
          <a:lstStyle/>
          <a:p>
            <a:r>
              <a:rPr lang="en-GB" dirty="0">
                <a:solidFill>
                  <a:srgbClr val="002060"/>
                </a:solidFill>
              </a:rPr>
              <a:t>Windows should be cleaned overnight and checked in the morning.</a:t>
            </a:r>
          </a:p>
        </p:txBody>
      </p:sp>
      <p:sp>
        <p:nvSpPr>
          <p:cNvPr id="34" name="TextBox 33">
            <a:extLst>
              <a:ext uri="{FF2B5EF4-FFF2-40B4-BE49-F238E27FC236}">
                <a16:creationId xmlns:a16="http://schemas.microsoft.com/office/drawing/2014/main" id="{D895B144-C4E6-4338-8F67-1CE73133CDA6}"/>
              </a:ext>
            </a:extLst>
          </p:cNvPr>
          <p:cNvSpPr txBox="1"/>
          <p:nvPr/>
        </p:nvSpPr>
        <p:spPr>
          <a:xfrm>
            <a:off x="1158671" y="5305733"/>
            <a:ext cx="7620869" cy="369332"/>
          </a:xfrm>
          <a:prstGeom prst="rect">
            <a:avLst/>
          </a:prstGeom>
          <a:noFill/>
        </p:spPr>
        <p:txBody>
          <a:bodyPr wrap="none" rtlCol="0">
            <a:spAutoFit/>
          </a:bodyPr>
          <a:lstStyle/>
          <a:p>
            <a:r>
              <a:rPr lang="en-GB" dirty="0">
                <a:solidFill>
                  <a:srgbClr val="002060"/>
                </a:solidFill>
              </a:rPr>
              <a:t>Non-functioning commentary systems should be reported as soon as possible.</a:t>
            </a:r>
          </a:p>
        </p:txBody>
      </p:sp>
      <p:sp>
        <p:nvSpPr>
          <p:cNvPr id="59" name="TextBox 58">
            <a:extLst>
              <a:ext uri="{FF2B5EF4-FFF2-40B4-BE49-F238E27FC236}">
                <a16:creationId xmlns:a16="http://schemas.microsoft.com/office/drawing/2014/main" id="{92FF5780-B26B-496B-B652-D3104292AB2C}"/>
              </a:ext>
            </a:extLst>
          </p:cNvPr>
          <p:cNvSpPr txBox="1"/>
          <p:nvPr/>
        </p:nvSpPr>
        <p:spPr>
          <a:xfrm>
            <a:off x="1158671" y="4880354"/>
            <a:ext cx="3973973" cy="369332"/>
          </a:xfrm>
          <a:prstGeom prst="rect">
            <a:avLst/>
          </a:prstGeom>
          <a:noFill/>
        </p:spPr>
        <p:txBody>
          <a:bodyPr wrap="none" rtlCol="0">
            <a:spAutoFit/>
          </a:bodyPr>
          <a:lstStyle/>
          <a:p>
            <a:r>
              <a:rPr lang="en-GB" dirty="0">
                <a:solidFill>
                  <a:srgbClr val="002060"/>
                </a:solidFill>
              </a:rPr>
              <a:t>We ensure damaged seating is reported.</a:t>
            </a:r>
          </a:p>
        </p:txBody>
      </p:sp>
    </p:spTree>
    <p:extLst>
      <p:ext uri="{BB962C8B-B14F-4D97-AF65-F5344CB8AC3E}">
        <p14:creationId xmlns:p14="http://schemas.microsoft.com/office/powerpoint/2010/main" val="141229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25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25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25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2" grpId="0"/>
      <p:bldP spid="33" grpId="0"/>
      <p:bldP spid="34"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C395-C34F-EABE-16E0-3D4C6EE600C1}"/>
              </a:ext>
            </a:extLst>
          </p:cNvPr>
          <p:cNvSpPr>
            <a:spLocks noGrp="1"/>
          </p:cNvSpPr>
          <p:nvPr>
            <p:ph type="ctrTitle"/>
          </p:nvPr>
        </p:nvSpPr>
        <p:spPr>
          <a:xfrm>
            <a:off x="890494" y="466192"/>
            <a:ext cx="10411012" cy="880315"/>
          </a:xfrm>
        </p:spPr>
        <p:txBody>
          <a:bodyPr>
            <a:normAutofit fontScale="90000"/>
          </a:bodyPr>
          <a:lstStyle/>
          <a:p>
            <a:r>
              <a:rPr lang="en-GB" dirty="0">
                <a:solidFill>
                  <a:srgbClr val="002060"/>
                </a:solidFill>
                <a:latin typeface="Metropolis Semi Bold" panose="00000700000000000000" pitchFamily="50" charset="0"/>
              </a:rPr>
              <a:t>How Do We Stay Five Star?</a:t>
            </a:r>
          </a:p>
        </p:txBody>
      </p:sp>
      <p:sp>
        <p:nvSpPr>
          <p:cNvPr id="4" name="Rectangle: Rounded Corners 3">
            <a:extLst>
              <a:ext uri="{FF2B5EF4-FFF2-40B4-BE49-F238E27FC236}">
                <a16:creationId xmlns:a16="http://schemas.microsoft.com/office/drawing/2014/main" id="{5AC42039-A6DC-C0E3-EEA3-0C858638C4B1}"/>
              </a:ext>
            </a:extLst>
          </p:cNvPr>
          <p:cNvSpPr/>
          <p:nvPr/>
        </p:nvSpPr>
        <p:spPr>
          <a:xfrm>
            <a:off x="493059" y="1702076"/>
            <a:ext cx="11205881" cy="468973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B6118B75-DC18-447C-91DE-6843775730C8}"/>
              </a:ext>
            </a:extLst>
          </p:cNvPr>
          <p:cNvGrpSpPr/>
          <p:nvPr/>
        </p:nvGrpSpPr>
        <p:grpSpPr>
          <a:xfrm>
            <a:off x="890494" y="2114737"/>
            <a:ext cx="2778444" cy="584775"/>
            <a:chOff x="890494" y="2114737"/>
            <a:chExt cx="2778444" cy="584775"/>
          </a:xfrm>
        </p:grpSpPr>
        <p:sp>
          <p:nvSpPr>
            <p:cNvPr id="35" name="TextBox 34">
              <a:extLst>
                <a:ext uri="{FF2B5EF4-FFF2-40B4-BE49-F238E27FC236}">
                  <a16:creationId xmlns:a16="http://schemas.microsoft.com/office/drawing/2014/main" id="{05025867-29AB-48B0-9553-AA316112F258}"/>
                </a:ext>
              </a:extLst>
            </p:cNvPr>
            <p:cNvSpPr txBox="1"/>
            <p:nvPr/>
          </p:nvSpPr>
          <p:spPr>
            <a:xfrm>
              <a:off x="890494" y="2114737"/>
              <a:ext cx="2305118" cy="584775"/>
            </a:xfrm>
            <a:prstGeom prst="rect">
              <a:avLst/>
            </a:prstGeom>
            <a:noFill/>
          </p:spPr>
          <p:txBody>
            <a:bodyPr wrap="none" rtlCol="0">
              <a:spAutoFit/>
            </a:bodyPr>
            <a:lstStyle/>
            <a:p>
              <a:r>
                <a:rPr lang="en-GB" sz="3200" dirty="0">
                  <a:solidFill>
                    <a:srgbClr val="002060"/>
                  </a:solidFill>
                  <a:latin typeface="Metropolis Semi Bold" panose="00000700000000000000" pitchFamily="50" charset="0"/>
                </a:rPr>
                <a:t>Presentation</a:t>
              </a:r>
              <a:endParaRPr lang="en-GB" sz="2400" dirty="0">
                <a:solidFill>
                  <a:srgbClr val="002060"/>
                </a:solidFill>
                <a:latin typeface="Metropolis Semi Bold" panose="00000700000000000000" pitchFamily="50" charset="0"/>
              </a:endParaRPr>
            </a:p>
          </p:txBody>
        </p:sp>
        <p:pic>
          <p:nvPicPr>
            <p:cNvPr id="54" name="Picture 53" descr="Shape&#10;&#10;Description automatically generated">
              <a:extLst>
                <a:ext uri="{FF2B5EF4-FFF2-40B4-BE49-F238E27FC236}">
                  <a16:creationId xmlns:a16="http://schemas.microsoft.com/office/drawing/2014/main" id="{DA42FFFE-FBE2-4FEC-AD9A-4AC31D6FC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12" y="2181856"/>
              <a:ext cx="473326" cy="450536"/>
            </a:xfrm>
            <a:prstGeom prst="rect">
              <a:avLst/>
            </a:prstGeom>
          </p:spPr>
        </p:pic>
      </p:grpSp>
      <p:sp>
        <p:nvSpPr>
          <p:cNvPr id="6" name="TextBox 5">
            <a:extLst>
              <a:ext uri="{FF2B5EF4-FFF2-40B4-BE49-F238E27FC236}">
                <a16:creationId xmlns:a16="http://schemas.microsoft.com/office/drawing/2014/main" id="{48A0CE1C-C0B5-42B2-AC37-5EA80E418807}"/>
              </a:ext>
            </a:extLst>
          </p:cNvPr>
          <p:cNvSpPr txBox="1"/>
          <p:nvPr/>
        </p:nvSpPr>
        <p:spPr>
          <a:xfrm>
            <a:off x="1158671" y="2822874"/>
            <a:ext cx="3448957" cy="461665"/>
          </a:xfrm>
          <a:prstGeom prst="rect">
            <a:avLst/>
          </a:prstGeom>
          <a:noFill/>
        </p:spPr>
        <p:txBody>
          <a:bodyPr wrap="none" rtlCol="0">
            <a:spAutoFit/>
          </a:bodyPr>
          <a:lstStyle/>
          <a:p>
            <a:r>
              <a:rPr lang="en-GB" sz="2400" dirty="0">
                <a:solidFill>
                  <a:srgbClr val="002060"/>
                </a:solidFill>
              </a:rPr>
              <a:t>Vehicles And Environment</a:t>
            </a:r>
          </a:p>
        </p:txBody>
      </p:sp>
      <p:sp>
        <p:nvSpPr>
          <p:cNvPr id="7" name="TextBox 6">
            <a:extLst>
              <a:ext uri="{FF2B5EF4-FFF2-40B4-BE49-F238E27FC236}">
                <a16:creationId xmlns:a16="http://schemas.microsoft.com/office/drawing/2014/main" id="{E39D2692-AF18-4F20-AD40-016217E0ACA9}"/>
              </a:ext>
            </a:extLst>
          </p:cNvPr>
          <p:cNvSpPr txBox="1"/>
          <p:nvPr/>
        </p:nvSpPr>
        <p:spPr>
          <a:xfrm>
            <a:off x="1158671" y="3327218"/>
            <a:ext cx="9874658" cy="369332"/>
          </a:xfrm>
          <a:prstGeom prst="rect">
            <a:avLst/>
          </a:prstGeom>
          <a:noFill/>
        </p:spPr>
        <p:txBody>
          <a:bodyPr wrap="square" rtlCol="0">
            <a:spAutoFit/>
          </a:bodyPr>
          <a:lstStyle/>
          <a:p>
            <a:r>
              <a:rPr lang="en-GB" dirty="0">
                <a:solidFill>
                  <a:srgbClr val="002060"/>
                </a:solidFill>
              </a:rPr>
              <a:t>We can keep our terminal point rubbish free. </a:t>
            </a:r>
          </a:p>
        </p:txBody>
      </p:sp>
      <p:sp>
        <p:nvSpPr>
          <p:cNvPr id="32" name="TextBox 31">
            <a:extLst>
              <a:ext uri="{FF2B5EF4-FFF2-40B4-BE49-F238E27FC236}">
                <a16:creationId xmlns:a16="http://schemas.microsoft.com/office/drawing/2014/main" id="{8DE5B482-D7A6-4B2F-8C4D-B5F75A49CB45}"/>
              </a:ext>
            </a:extLst>
          </p:cNvPr>
          <p:cNvSpPr txBox="1"/>
          <p:nvPr/>
        </p:nvSpPr>
        <p:spPr>
          <a:xfrm>
            <a:off x="1158671" y="3752597"/>
            <a:ext cx="9743791" cy="646331"/>
          </a:xfrm>
          <a:prstGeom prst="rect">
            <a:avLst/>
          </a:prstGeom>
          <a:noFill/>
        </p:spPr>
        <p:txBody>
          <a:bodyPr wrap="square" rtlCol="0">
            <a:spAutoFit/>
          </a:bodyPr>
          <a:lstStyle/>
          <a:p>
            <a:r>
              <a:rPr lang="en-GB" dirty="0">
                <a:solidFill>
                  <a:srgbClr val="002060"/>
                </a:solidFill>
              </a:rPr>
              <a:t>Before and after we finish work, also during breaks please stay away from the terminal point. It is nice to chat but sometimes it can look like we are ignoring guests. </a:t>
            </a:r>
          </a:p>
        </p:txBody>
      </p:sp>
      <p:sp>
        <p:nvSpPr>
          <p:cNvPr id="33" name="TextBox 32">
            <a:extLst>
              <a:ext uri="{FF2B5EF4-FFF2-40B4-BE49-F238E27FC236}">
                <a16:creationId xmlns:a16="http://schemas.microsoft.com/office/drawing/2014/main" id="{D767F7DF-8B05-4EAD-8B76-5B05588F8D32}"/>
              </a:ext>
            </a:extLst>
          </p:cNvPr>
          <p:cNvSpPr txBox="1"/>
          <p:nvPr/>
        </p:nvSpPr>
        <p:spPr>
          <a:xfrm>
            <a:off x="1158671" y="4454975"/>
            <a:ext cx="9609362" cy="369332"/>
          </a:xfrm>
          <a:prstGeom prst="rect">
            <a:avLst/>
          </a:prstGeom>
          <a:noFill/>
        </p:spPr>
        <p:txBody>
          <a:bodyPr wrap="none" rtlCol="0">
            <a:spAutoFit/>
          </a:bodyPr>
          <a:lstStyle/>
          <a:p>
            <a:r>
              <a:rPr lang="en-GB" dirty="0">
                <a:solidFill>
                  <a:srgbClr val="002060"/>
                </a:solidFill>
              </a:rPr>
              <a:t>Smoking and vaping can be done when and where it is appropriate, so it does not impact colleagues.</a:t>
            </a:r>
          </a:p>
        </p:txBody>
      </p:sp>
      <p:sp>
        <p:nvSpPr>
          <p:cNvPr id="34" name="TextBox 33">
            <a:extLst>
              <a:ext uri="{FF2B5EF4-FFF2-40B4-BE49-F238E27FC236}">
                <a16:creationId xmlns:a16="http://schemas.microsoft.com/office/drawing/2014/main" id="{D895B144-C4E6-4338-8F67-1CE73133CDA6}"/>
              </a:ext>
            </a:extLst>
          </p:cNvPr>
          <p:cNvSpPr txBox="1"/>
          <p:nvPr/>
        </p:nvSpPr>
        <p:spPr>
          <a:xfrm>
            <a:off x="1158671" y="5305733"/>
            <a:ext cx="6621813" cy="369332"/>
          </a:xfrm>
          <a:prstGeom prst="rect">
            <a:avLst/>
          </a:prstGeom>
          <a:noFill/>
        </p:spPr>
        <p:txBody>
          <a:bodyPr wrap="none" rtlCol="0">
            <a:spAutoFit/>
          </a:bodyPr>
          <a:lstStyle/>
          <a:p>
            <a:r>
              <a:rPr lang="en-GB" dirty="0">
                <a:solidFill>
                  <a:srgbClr val="002060"/>
                </a:solidFill>
              </a:rPr>
              <a:t>All while considering our neighbours and those who work around us.</a:t>
            </a:r>
          </a:p>
        </p:txBody>
      </p:sp>
      <p:sp>
        <p:nvSpPr>
          <p:cNvPr id="59" name="TextBox 58">
            <a:extLst>
              <a:ext uri="{FF2B5EF4-FFF2-40B4-BE49-F238E27FC236}">
                <a16:creationId xmlns:a16="http://schemas.microsoft.com/office/drawing/2014/main" id="{92FF5780-B26B-496B-B652-D3104292AB2C}"/>
              </a:ext>
            </a:extLst>
          </p:cNvPr>
          <p:cNvSpPr txBox="1"/>
          <p:nvPr/>
        </p:nvSpPr>
        <p:spPr>
          <a:xfrm>
            <a:off x="1158671" y="4880354"/>
            <a:ext cx="3587457" cy="369332"/>
          </a:xfrm>
          <a:prstGeom prst="rect">
            <a:avLst/>
          </a:prstGeom>
          <a:noFill/>
        </p:spPr>
        <p:txBody>
          <a:bodyPr wrap="none" rtlCol="0">
            <a:spAutoFit/>
          </a:bodyPr>
          <a:lstStyle/>
          <a:p>
            <a:r>
              <a:rPr lang="en-GB" dirty="0">
                <a:solidFill>
                  <a:srgbClr val="002060"/>
                </a:solidFill>
              </a:rPr>
              <a:t>We organise our guests into queues.</a:t>
            </a:r>
          </a:p>
        </p:txBody>
      </p:sp>
    </p:spTree>
    <p:extLst>
      <p:ext uri="{BB962C8B-B14F-4D97-AF65-F5344CB8AC3E}">
        <p14:creationId xmlns:p14="http://schemas.microsoft.com/office/powerpoint/2010/main" val="1744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25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25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125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1606</Words>
  <Application>Microsoft Office PowerPoint</Application>
  <PresentationFormat>Widescreen</PresentationFormat>
  <Paragraphs>218</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Chiller</vt:lpstr>
      <vt:lpstr>Metropolis Semi Bold</vt:lpstr>
      <vt:lpstr>Office Theme</vt:lpstr>
      <vt:lpstr>PowerPoint Presentation</vt:lpstr>
      <vt:lpstr>What Does Five Star Mean?</vt:lpstr>
      <vt:lpstr>Who Says We Are Five Star?</vt:lpstr>
      <vt:lpstr>Why Are We Five Star?</vt:lpstr>
      <vt:lpstr>How Do We Stay Five Star?</vt:lpstr>
      <vt:lpstr>How Do We Stay Five Star?</vt:lpstr>
      <vt:lpstr>How Do We Stay Five Star?</vt:lpstr>
      <vt:lpstr>How Do We Stay Five Star?</vt:lpstr>
      <vt:lpstr>How Do We Stay Five Star?</vt:lpstr>
      <vt:lpstr>How Do We Stay Five Star?</vt:lpstr>
      <vt:lpstr>How Do We Stay Five Star?</vt:lpstr>
      <vt:lpstr>How Do We Stay Five Star?</vt:lpstr>
      <vt:lpstr>How Do We Stay Five Star?</vt:lpstr>
      <vt:lpstr>How Do We Stay Five Star?</vt:lpstr>
      <vt:lpstr>How Do We Stay Five Star?</vt:lpstr>
      <vt:lpstr>How Do We Stay Five Star?</vt:lpstr>
      <vt:lpstr>Opportunities To Be Five Star</vt:lpstr>
      <vt:lpstr>Do We Care?</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 Bus Tours</dc:title>
  <dc:creator>Andrew Sutherland</dc:creator>
  <cp:lastModifiedBy>Travers, Mike</cp:lastModifiedBy>
  <cp:revision>75</cp:revision>
  <cp:lastPrinted>2022-12-16T15:49:00Z</cp:lastPrinted>
  <dcterms:created xsi:type="dcterms:W3CDTF">2022-12-02T19:18:21Z</dcterms:created>
  <dcterms:modified xsi:type="dcterms:W3CDTF">2024-08-07T13:49:21Z</dcterms:modified>
</cp:coreProperties>
</file>